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sldIdLst>
    <p:sldId id="256" r:id="rId2"/>
    <p:sldId id="312" r:id="rId3"/>
    <p:sldId id="257" r:id="rId4"/>
    <p:sldId id="314" r:id="rId5"/>
    <p:sldId id="313" r:id="rId6"/>
    <p:sldId id="316" r:id="rId7"/>
    <p:sldId id="315" r:id="rId8"/>
    <p:sldId id="262" r:id="rId9"/>
    <p:sldId id="258" r:id="rId10"/>
    <p:sldId id="259" r:id="rId11"/>
    <p:sldId id="260" r:id="rId12"/>
    <p:sldId id="261"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311" r:id="rId37"/>
    <p:sldId id="309" r:id="rId38"/>
    <p:sldId id="306" r:id="rId39"/>
    <p:sldId id="307" r:id="rId40"/>
    <p:sldId id="308" r:id="rId41"/>
    <p:sldId id="310" r:id="rId42"/>
    <p:sldId id="286" r:id="rId43"/>
    <p:sldId id="287" r:id="rId44"/>
    <p:sldId id="288" r:id="rId45"/>
    <p:sldId id="289" r:id="rId46"/>
    <p:sldId id="290" r:id="rId47"/>
    <p:sldId id="291" r:id="rId48"/>
    <p:sldId id="292" r:id="rId49"/>
    <p:sldId id="294" r:id="rId50"/>
  </p:sldIdLst>
  <p:sldSz cx="18288000" cy="10287000"/>
  <p:notesSz cx="6858000" cy="9144000"/>
  <p:embeddedFontLst>
    <p:embeddedFont>
      <p:font typeface="Agrandir Ultra-Bold" pitchFamily="2" charset="77"/>
      <p:regular r:id="rId52"/>
      <p:bold r:id="rId53"/>
    </p:embeddedFont>
    <p:embeddedFont>
      <p:font typeface="Bookman Old Style" panose="02050604050505020204" pitchFamily="18" charset="0"/>
      <p:regular r:id="rId54"/>
      <p:bold r:id="rId55"/>
      <p:italic r:id="rId56"/>
      <p:boldItalic r:id="rId57"/>
    </p:embeddedFont>
    <p:embeddedFont>
      <p:font typeface="Comic Sans" panose="030F0902030302020204" pitchFamily="66" charset="0"/>
      <p:regular r:id="rId58"/>
      <p:bold r:id="rId59"/>
      <p:boldItalic r:id="rId60"/>
    </p:embeddedFont>
    <p:embeddedFont>
      <p:font typeface="DM Sans" pitchFamily="2" charset="77"/>
      <p:regular r:id="rId61"/>
      <p:bold r:id="rId62"/>
      <p:italic r:id="rId63"/>
      <p:boldItalic r:id="rId64"/>
    </p:embeddedFont>
    <p:embeddedFont>
      <p:font typeface="DM Sans Bold" pitchFamily="2" charset="77"/>
      <p:regular r:id="rId65"/>
      <p:bold r:id="rId66"/>
    </p:embeddedFont>
    <p:embeddedFont>
      <p:font typeface="DM Sans Bold Italics" pitchFamily="2" charset="77"/>
      <p:regular r:id="rId67"/>
      <p:bold r:id="rId68"/>
      <p:italic r:id="rId69"/>
      <p:boldItalic r:id="rId70"/>
    </p:embeddedFont>
    <p:embeddedFont>
      <p:font typeface="Open Sans" panose="020B0606030504020204" pitchFamily="3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6" autoAdjust="0"/>
    <p:restoredTop sz="94610" autoAdjust="0"/>
  </p:normalViewPr>
  <p:slideViewPr>
    <p:cSldViewPr>
      <p:cViewPr varScale="1">
        <p:scale>
          <a:sx n="77" d="100"/>
          <a:sy n="77" d="100"/>
        </p:scale>
        <p:origin x="33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368DB7-D0CE-414D-B8DA-6B6DB85AC894}" type="datetimeFigureOut">
              <a:rPr lang="en-US" smtClean="0"/>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5BB272-B886-D641-A916-B6A53B96DC5C}" type="slidenum">
              <a:rPr lang="en-US" smtClean="0"/>
              <a:t>‹#›</a:t>
            </a:fld>
            <a:endParaRPr lang="en-US"/>
          </a:p>
        </p:txBody>
      </p:sp>
    </p:spTree>
    <p:extLst>
      <p:ext uri="{BB962C8B-B14F-4D97-AF65-F5344CB8AC3E}">
        <p14:creationId xmlns:p14="http://schemas.microsoft.com/office/powerpoint/2010/main" val="2910860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5BB272-B886-D641-A916-B6A53B96DC5C}" type="slidenum">
              <a:rPr lang="en-US" smtClean="0"/>
              <a:t>39</a:t>
            </a:fld>
            <a:endParaRPr lang="en-US"/>
          </a:p>
        </p:txBody>
      </p:sp>
    </p:spTree>
    <p:extLst>
      <p:ext uri="{BB962C8B-B14F-4D97-AF65-F5344CB8AC3E}">
        <p14:creationId xmlns:p14="http://schemas.microsoft.com/office/powerpoint/2010/main" val="2947353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hyperlink" Target="https://www.indeed.com/career-advice/career-development/business-letter-format-and-example" TargetMode="Externa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hyperlink" Target="https://www.indeed.com/career-advice/resumes-cover-letters/how-to-choose-cover-letter-font-and-font-size" TargetMode="Externa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indeed.com/career-advice/resumes-cover-letters/powerful-ways-to-start-a-cover-letter"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indeed.com/career-advice/resumes-cover-letters/transferable-skill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indeed.com/career-advice/resumes-cover-letters/how-to-close-a-cover-letter-exampl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svg"/><Relationship Id="rId7" Type="http://schemas.openxmlformats.org/officeDocument/2006/relationships/image" Target="../media/image5.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rot="-8353191">
            <a:off x="850410" y="-3373437"/>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702686">
            <a:off x="11152628" y="8773393"/>
            <a:ext cx="5510640" cy="4919499"/>
          </a:xfrm>
          <a:custGeom>
            <a:avLst/>
            <a:gdLst/>
            <a:ahLst/>
            <a:cxnLst/>
            <a:rect l="l" t="t" r="r" b="b"/>
            <a:pathLst>
              <a:path w="5510640" h="4919499">
                <a:moveTo>
                  <a:pt x="0" y="0"/>
                </a:moveTo>
                <a:lnTo>
                  <a:pt x="5510641" y="0"/>
                </a:lnTo>
                <a:lnTo>
                  <a:pt x="5510641"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732213" y="532852"/>
            <a:ext cx="13872645" cy="6987554"/>
          </a:xfrm>
          <a:prstGeom prst="rect">
            <a:avLst/>
          </a:prstGeom>
        </p:spPr>
        <p:txBody>
          <a:bodyPr wrap="square" lIns="0" tIns="0" rIns="0" bIns="0" rtlCol="0" anchor="t">
            <a:spAutoFit/>
          </a:bodyPr>
          <a:lstStyle/>
          <a:p>
            <a:pPr algn="ctr">
              <a:lnSpc>
                <a:spcPts val="10853"/>
              </a:lnSpc>
            </a:pPr>
            <a:r>
              <a:rPr lang="en-US" sz="9044" dirty="0">
                <a:solidFill>
                  <a:schemeClr val="tx1">
                    <a:lumMod val="95000"/>
                    <a:lumOff val="5000"/>
                  </a:schemeClr>
                </a:solidFill>
                <a:latin typeface="Agrandir Ultra-Bold"/>
              </a:rPr>
              <a:t>Shaping your Career Story: A complete guide to Writing Powerful Resume and Cover Letter</a:t>
            </a:r>
          </a:p>
        </p:txBody>
      </p:sp>
      <p:sp>
        <p:nvSpPr>
          <p:cNvPr id="5" name="Freeform 5"/>
          <p:cNvSpPr/>
          <p:nvPr/>
        </p:nvSpPr>
        <p:spPr>
          <a:xfrm>
            <a:off x="12344400" y="6057900"/>
            <a:ext cx="6804966" cy="5429946"/>
          </a:xfrm>
          <a:custGeom>
            <a:avLst/>
            <a:gdLst/>
            <a:ahLst/>
            <a:cxnLst/>
            <a:rect l="l" t="t" r="r" b="b"/>
            <a:pathLst>
              <a:path w="9710442" h="8229600">
                <a:moveTo>
                  <a:pt x="0" y="0"/>
                </a:moveTo>
                <a:lnTo>
                  <a:pt x="9710443" y="0"/>
                </a:lnTo>
                <a:lnTo>
                  <a:pt x="9710443" y="8229600"/>
                </a:lnTo>
                <a:lnTo>
                  <a:pt x="0" y="8229600"/>
                </a:lnTo>
                <a:lnTo>
                  <a:pt x="0" y="0"/>
                </a:lnTo>
                <a:close/>
              </a:path>
            </a:pathLst>
          </a:custGeom>
          <a:blipFill>
            <a:blip r:embed="rId4"/>
            <a:stretch>
              <a:fillRect/>
            </a:stretch>
          </a:blipFill>
        </p:spPr>
      </p:sp>
      <p:sp>
        <p:nvSpPr>
          <p:cNvPr id="6" name="Freeform 7">
            <a:extLst>
              <a:ext uri="{FF2B5EF4-FFF2-40B4-BE49-F238E27FC236}">
                <a16:creationId xmlns:a16="http://schemas.microsoft.com/office/drawing/2014/main" id="{00AF490C-2EDC-5311-4188-53179FC68153}"/>
              </a:ext>
            </a:extLst>
          </p:cNvPr>
          <p:cNvSpPr/>
          <p:nvPr/>
        </p:nvSpPr>
        <p:spPr>
          <a:xfrm rot="19683266">
            <a:off x="-218498" y="6153186"/>
            <a:ext cx="3554158" cy="4114800"/>
          </a:xfrm>
          <a:custGeom>
            <a:avLst/>
            <a:gdLst/>
            <a:ahLst/>
            <a:cxnLst/>
            <a:rect l="l" t="t" r="r" b="b"/>
            <a:pathLst>
              <a:path w="3554158" h="4114800">
                <a:moveTo>
                  <a:pt x="0" y="0"/>
                </a:moveTo>
                <a:lnTo>
                  <a:pt x="3554159" y="0"/>
                </a:lnTo>
                <a:lnTo>
                  <a:pt x="355415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4">
            <a:extLst>
              <a:ext uri="{FF2B5EF4-FFF2-40B4-BE49-F238E27FC236}">
                <a16:creationId xmlns:a16="http://schemas.microsoft.com/office/drawing/2014/main" id="{6EAAB4E2-A1D9-F6B7-E484-1BCBBB248965}"/>
              </a:ext>
            </a:extLst>
          </p:cNvPr>
          <p:cNvSpPr txBox="1"/>
          <p:nvPr/>
        </p:nvSpPr>
        <p:spPr>
          <a:xfrm>
            <a:off x="1143000" y="7832871"/>
            <a:ext cx="13872645" cy="1256113"/>
          </a:xfrm>
          <a:prstGeom prst="rect">
            <a:avLst/>
          </a:prstGeom>
        </p:spPr>
        <p:txBody>
          <a:bodyPr wrap="square" lIns="0" tIns="0" rIns="0" bIns="0" rtlCol="0" anchor="t">
            <a:spAutoFit/>
          </a:bodyPr>
          <a:lstStyle/>
          <a:p>
            <a:pPr algn="ctr">
              <a:lnSpc>
                <a:spcPts val="10853"/>
              </a:lnSpc>
            </a:pPr>
            <a:r>
              <a:rPr lang="en-US" sz="4800" dirty="0">
                <a:solidFill>
                  <a:schemeClr val="bg1">
                    <a:lumMod val="50000"/>
                  </a:schemeClr>
                </a:solidFill>
                <a:latin typeface="Agrandir Ultra-Bold"/>
              </a:rPr>
              <a:t>JAY M. TIBAYAN</a:t>
            </a:r>
          </a:p>
        </p:txBody>
      </p:sp>
      <p:sp>
        <p:nvSpPr>
          <p:cNvPr id="11" name="TextBox 10">
            <a:extLst>
              <a:ext uri="{FF2B5EF4-FFF2-40B4-BE49-F238E27FC236}">
                <a16:creationId xmlns:a16="http://schemas.microsoft.com/office/drawing/2014/main" id="{54BBE261-C795-80FE-2A52-E5398D67E19D}"/>
              </a:ext>
            </a:extLst>
          </p:cNvPr>
          <p:cNvSpPr txBox="1"/>
          <p:nvPr/>
        </p:nvSpPr>
        <p:spPr>
          <a:xfrm>
            <a:off x="16008824" y="1937982"/>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grpSp>
        <p:nvGrpSpPr>
          <p:cNvPr id="2" name="Group 2"/>
          <p:cNvGrpSpPr/>
          <p:nvPr/>
        </p:nvGrpSpPr>
        <p:grpSpPr>
          <a:xfrm>
            <a:off x="3873429" y="3019270"/>
            <a:ext cx="11014385" cy="6357353"/>
            <a:chOff x="0" y="0"/>
            <a:chExt cx="5466536" cy="3155210"/>
          </a:xfrm>
        </p:grpSpPr>
        <p:sp>
          <p:nvSpPr>
            <p:cNvPr id="3" name="Freeform 3"/>
            <p:cNvSpPr/>
            <p:nvPr/>
          </p:nvSpPr>
          <p:spPr>
            <a:xfrm>
              <a:off x="0" y="0"/>
              <a:ext cx="5466536" cy="3155210"/>
            </a:xfrm>
            <a:custGeom>
              <a:avLst/>
              <a:gdLst/>
              <a:ahLst/>
              <a:cxnLst/>
              <a:rect l="l" t="t" r="r" b="b"/>
              <a:pathLst>
                <a:path w="5466536" h="3155210">
                  <a:moveTo>
                    <a:pt x="21087" y="0"/>
                  </a:moveTo>
                  <a:lnTo>
                    <a:pt x="5445449" y="0"/>
                  </a:lnTo>
                  <a:cubicBezTo>
                    <a:pt x="5451042" y="0"/>
                    <a:pt x="5456405" y="2222"/>
                    <a:pt x="5460360" y="6176"/>
                  </a:cubicBezTo>
                  <a:cubicBezTo>
                    <a:pt x="5464315" y="10131"/>
                    <a:pt x="5466536" y="15494"/>
                    <a:pt x="5466536" y="21087"/>
                  </a:cubicBezTo>
                  <a:lnTo>
                    <a:pt x="5466536" y="3134123"/>
                  </a:lnTo>
                  <a:cubicBezTo>
                    <a:pt x="5466536" y="3139716"/>
                    <a:pt x="5464315" y="3145079"/>
                    <a:pt x="5460360" y="3149034"/>
                  </a:cubicBezTo>
                  <a:cubicBezTo>
                    <a:pt x="5456405" y="3152989"/>
                    <a:pt x="5451042" y="3155210"/>
                    <a:pt x="5445449" y="3155210"/>
                  </a:cubicBezTo>
                  <a:lnTo>
                    <a:pt x="21087" y="3155210"/>
                  </a:lnTo>
                  <a:cubicBezTo>
                    <a:pt x="15494" y="3155210"/>
                    <a:pt x="10131" y="3152989"/>
                    <a:pt x="6176" y="3149034"/>
                  </a:cubicBezTo>
                  <a:cubicBezTo>
                    <a:pt x="2222" y="3145079"/>
                    <a:pt x="0" y="3139716"/>
                    <a:pt x="0" y="3134123"/>
                  </a:cubicBezTo>
                  <a:lnTo>
                    <a:pt x="0" y="21087"/>
                  </a:lnTo>
                  <a:cubicBezTo>
                    <a:pt x="0" y="15494"/>
                    <a:pt x="2222" y="10131"/>
                    <a:pt x="6176" y="6176"/>
                  </a:cubicBezTo>
                  <a:cubicBezTo>
                    <a:pt x="10131" y="2222"/>
                    <a:pt x="15494" y="0"/>
                    <a:pt x="21087" y="0"/>
                  </a:cubicBezTo>
                  <a:close/>
                </a:path>
              </a:pathLst>
            </a:custGeom>
            <a:solidFill>
              <a:srgbClr val="FFFFFF"/>
            </a:solidFill>
            <a:ln w="85725" cap="rnd">
              <a:solidFill>
                <a:srgbClr val="FFFFFF"/>
              </a:solidFill>
              <a:prstDash val="solid"/>
              <a:round/>
            </a:ln>
          </p:spPr>
        </p:sp>
        <p:sp>
          <p:nvSpPr>
            <p:cNvPr id="4" name="TextBox 4"/>
            <p:cNvSpPr txBox="1"/>
            <p:nvPr/>
          </p:nvSpPr>
          <p:spPr>
            <a:xfrm>
              <a:off x="0" y="-38100"/>
              <a:ext cx="5466536" cy="3193310"/>
            </a:xfrm>
            <a:prstGeom prst="rect">
              <a:avLst/>
            </a:prstGeom>
          </p:spPr>
          <p:txBody>
            <a:bodyPr lIns="227457" tIns="227457" rIns="227457" bIns="227457" rtlCol="0" anchor="t"/>
            <a:lstStyle/>
            <a:p>
              <a:pPr algn="l">
                <a:lnSpc>
                  <a:spcPts val="4159"/>
                </a:lnSpc>
              </a:pPr>
              <a:r>
                <a:rPr lang="en-US" sz="3199" spc="-63">
                  <a:solidFill>
                    <a:srgbClr val="000000"/>
                  </a:solidFill>
                  <a:latin typeface="DM Sans"/>
                </a:rPr>
                <a:t>Identify yourself</a:t>
              </a:r>
            </a:p>
            <a:p>
              <a:pPr algn="l">
                <a:lnSpc>
                  <a:spcPts val="4159"/>
                </a:lnSpc>
              </a:pPr>
              <a:r>
                <a:rPr lang="en-US" sz="3199" spc="-63">
                  <a:solidFill>
                    <a:srgbClr val="000000"/>
                  </a:solidFill>
                  <a:latin typeface="DM Sans"/>
                </a:rPr>
                <a:t>Education</a:t>
              </a:r>
            </a:p>
            <a:p>
              <a:pPr algn="l">
                <a:lnSpc>
                  <a:spcPts val="4159"/>
                </a:lnSpc>
              </a:pPr>
              <a:r>
                <a:rPr lang="en-US" sz="3199" spc="-63">
                  <a:solidFill>
                    <a:srgbClr val="000000"/>
                  </a:solidFill>
                  <a:latin typeface="DM Sans"/>
                </a:rPr>
                <a:t>Continuing Education</a:t>
              </a:r>
            </a:p>
            <a:p>
              <a:pPr algn="l">
                <a:lnSpc>
                  <a:spcPts val="4159"/>
                </a:lnSpc>
              </a:pPr>
              <a:r>
                <a:rPr lang="en-US" sz="3199" spc="-63">
                  <a:solidFill>
                    <a:srgbClr val="000000"/>
                  </a:solidFill>
                  <a:latin typeface="DM Sans"/>
                </a:rPr>
                <a:t>Work or Professional Experience</a:t>
              </a:r>
            </a:p>
            <a:p>
              <a:pPr algn="l">
                <a:lnSpc>
                  <a:spcPts val="4159"/>
                </a:lnSpc>
              </a:pPr>
              <a:r>
                <a:rPr lang="en-US" sz="3199" spc="-63">
                  <a:solidFill>
                    <a:srgbClr val="000000"/>
                  </a:solidFill>
                  <a:latin typeface="DM Sans"/>
                </a:rPr>
                <a:t>Volunteer Experience</a:t>
              </a:r>
            </a:p>
            <a:p>
              <a:pPr algn="l">
                <a:lnSpc>
                  <a:spcPts val="4159"/>
                </a:lnSpc>
              </a:pPr>
              <a:r>
                <a:rPr lang="en-US" sz="3199" spc="-63">
                  <a:solidFill>
                    <a:srgbClr val="000000"/>
                  </a:solidFill>
                  <a:latin typeface="DM Sans"/>
                </a:rPr>
                <a:t>Activities Joined/Lead</a:t>
              </a:r>
            </a:p>
            <a:p>
              <a:pPr algn="l">
                <a:lnSpc>
                  <a:spcPts val="4159"/>
                </a:lnSpc>
              </a:pPr>
              <a:r>
                <a:rPr lang="en-US" sz="3199" spc="-63">
                  <a:solidFill>
                    <a:srgbClr val="000000"/>
                  </a:solidFill>
                  <a:latin typeface="DM Sans"/>
                </a:rPr>
                <a:t>Computer Skills</a:t>
              </a:r>
            </a:p>
            <a:p>
              <a:pPr algn="l">
                <a:lnSpc>
                  <a:spcPts val="4159"/>
                </a:lnSpc>
              </a:pPr>
              <a:r>
                <a:rPr lang="en-US" sz="3199" spc="-63">
                  <a:solidFill>
                    <a:srgbClr val="000000"/>
                  </a:solidFill>
                  <a:latin typeface="DM Sans"/>
                </a:rPr>
                <a:t>Professional Associations</a:t>
              </a:r>
            </a:p>
            <a:p>
              <a:pPr algn="l">
                <a:lnSpc>
                  <a:spcPts val="4159"/>
                </a:lnSpc>
              </a:pPr>
              <a:r>
                <a:rPr lang="en-US" sz="3199" spc="-63">
                  <a:solidFill>
                    <a:srgbClr val="000000"/>
                  </a:solidFill>
                  <a:latin typeface="DM Sans"/>
                </a:rPr>
                <a:t>Optional Sections</a:t>
              </a:r>
            </a:p>
            <a:p>
              <a:pPr algn="l">
                <a:lnSpc>
                  <a:spcPts val="4159"/>
                </a:lnSpc>
              </a:pPr>
              <a:r>
                <a:rPr lang="en-US" sz="3199" spc="-63">
                  <a:solidFill>
                    <a:srgbClr val="000000"/>
                  </a:solidFill>
                  <a:latin typeface="DM Sans"/>
                </a:rPr>
                <a:t>   Objective, Special Skills, Reference Statement </a:t>
              </a:r>
            </a:p>
            <a:p>
              <a:pPr marL="0" lvl="0" indent="0" algn="l">
                <a:lnSpc>
                  <a:spcPts val="4159"/>
                </a:lnSpc>
                <a:spcBef>
                  <a:spcPct val="0"/>
                </a:spcBef>
              </a:pPr>
              <a:endParaRPr lang="en-US" sz="3199" spc="-63">
                <a:solidFill>
                  <a:srgbClr val="000000"/>
                </a:solidFill>
                <a:latin typeface="DM Sans"/>
              </a:endParaRPr>
            </a:p>
          </p:txBody>
        </p:sp>
      </p:grpSp>
      <p:sp>
        <p:nvSpPr>
          <p:cNvPr id="5" name="Freeform 5"/>
          <p:cNvSpPr/>
          <p:nvPr/>
        </p:nvSpPr>
        <p:spPr>
          <a:xfrm rot="-7636379">
            <a:off x="-440514" y="-2685380"/>
            <a:ext cx="4290058" cy="3829851"/>
          </a:xfrm>
          <a:custGeom>
            <a:avLst/>
            <a:gdLst/>
            <a:ahLst/>
            <a:cxnLst/>
            <a:rect l="l" t="t" r="r" b="b"/>
            <a:pathLst>
              <a:path w="4290058" h="3829851">
                <a:moveTo>
                  <a:pt x="0" y="0"/>
                </a:moveTo>
                <a:lnTo>
                  <a:pt x="4290058" y="0"/>
                </a:lnTo>
                <a:lnTo>
                  <a:pt x="4290058" y="3829851"/>
                </a:lnTo>
                <a:lnTo>
                  <a:pt x="0" y="3829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559590">
            <a:off x="16139622" y="9140145"/>
            <a:ext cx="4746348" cy="4237194"/>
          </a:xfrm>
          <a:custGeom>
            <a:avLst/>
            <a:gdLst/>
            <a:ahLst/>
            <a:cxnLst/>
            <a:rect l="l" t="t" r="r" b="b"/>
            <a:pathLst>
              <a:path w="4746348" h="4237194">
                <a:moveTo>
                  <a:pt x="0" y="0"/>
                </a:moveTo>
                <a:lnTo>
                  <a:pt x="4746348" y="0"/>
                </a:lnTo>
                <a:lnTo>
                  <a:pt x="4746348" y="4237194"/>
                </a:lnTo>
                <a:lnTo>
                  <a:pt x="0" y="423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19270" y="5957365"/>
            <a:ext cx="3554158" cy="4114800"/>
          </a:xfrm>
          <a:custGeom>
            <a:avLst/>
            <a:gdLst/>
            <a:ahLst/>
            <a:cxnLst/>
            <a:rect l="l" t="t" r="r" b="b"/>
            <a:pathLst>
              <a:path w="3554158" h="4114800">
                <a:moveTo>
                  <a:pt x="0" y="0"/>
                </a:moveTo>
                <a:lnTo>
                  <a:pt x="3554159" y="0"/>
                </a:lnTo>
                <a:lnTo>
                  <a:pt x="355415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065696" y="5826853"/>
            <a:ext cx="2839212" cy="4114800"/>
          </a:xfrm>
          <a:custGeom>
            <a:avLst/>
            <a:gdLst/>
            <a:ahLst/>
            <a:cxnLst/>
            <a:rect l="l" t="t" r="r" b="b"/>
            <a:pathLst>
              <a:path w="2839212" h="4114800">
                <a:moveTo>
                  <a:pt x="0" y="0"/>
                </a:moveTo>
                <a:lnTo>
                  <a:pt x="2839212" y="0"/>
                </a:lnTo>
                <a:lnTo>
                  <a:pt x="28392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3286957" y="693335"/>
            <a:ext cx="12868882" cy="1846659"/>
          </a:xfrm>
          <a:prstGeom prst="rect">
            <a:avLst/>
          </a:prstGeom>
        </p:spPr>
        <p:txBody>
          <a:bodyPr lIns="0" tIns="0" rIns="0" bIns="0" rtlCol="0" anchor="t">
            <a:spAutoFit/>
          </a:bodyPr>
          <a:lstStyle/>
          <a:p>
            <a:pPr algn="ctr">
              <a:lnSpc>
                <a:spcPts val="7200"/>
              </a:lnSpc>
            </a:pPr>
            <a:r>
              <a:rPr lang="en-US" sz="6000" dirty="0">
                <a:solidFill>
                  <a:schemeClr val="accent2"/>
                </a:solidFill>
                <a:latin typeface="Agrandir Ultra-Bold"/>
              </a:rPr>
              <a:t>What information should be in a Resume?</a:t>
            </a: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657148"/>
            <a:ext cx="6656075" cy="1143762"/>
            <a:chOff x="0" y="0"/>
            <a:chExt cx="2958256" cy="508339"/>
          </a:xfrm>
        </p:grpSpPr>
        <p:sp>
          <p:nvSpPr>
            <p:cNvPr id="3" name="Freeform 3"/>
            <p:cNvSpPr/>
            <p:nvPr/>
          </p:nvSpPr>
          <p:spPr>
            <a:xfrm>
              <a:off x="0" y="0"/>
              <a:ext cx="2958255" cy="508339"/>
            </a:xfrm>
            <a:custGeom>
              <a:avLst/>
              <a:gdLst/>
              <a:ahLst/>
              <a:cxnLst/>
              <a:rect l="l" t="t" r="r" b="b"/>
              <a:pathLst>
                <a:path w="2958255" h="508339">
                  <a:moveTo>
                    <a:pt x="11631" y="0"/>
                  </a:moveTo>
                  <a:lnTo>
                    <a:pt x="2946624" y="0"/>
                  </a:lnTo>
                  <a:cubicBezTo>
                    <a:pt x="2953048" y="0"/>
                    <a:pt x="2958255" y="5208"/>
                    <a:pt x="2958255" y="11631"/>
                  </a:cubicBezTo>
                  <a:lnTo>
                    <a:pt x="2958255" y="496707"/>
                  </a:lnTo>
                  <a:cubicBezTo>
                    <a:pt x="2958255" y="503131"/>
                    <a:pt x="2953048" y="508339"/>
                    <a:pt x="2946624" y="508339"/>
                  </a:cubicBezTo>
                  <a:lnTo>
                    <a:pt x="11631" y="508339"/>
                  </a:lnTo>
                  <a:cubicBezTo>
                    <a:pt x="5208" y="508339"/>
                    <a:pt x="0" y="503131"/>
                    <a:pt x="0" y="496707"/>
                  </a:cubicBezTo>
                  <a:lnTo>
                    <a:pt x="0" y="11631"/>
                  </a:lnTo>
                  <a:cubicBezTo>
                    <a:pt x="0" y="5208"/>
                    <a:pt x="5208" y="0"/>
                    <a:pt x="11631" y="0"/>
                  </a:cubicBezTo>
                  <a:close/>
                </a:path>
              </a:pathLst>
            </a:custGeom>
            <a:solidFill>
              <a:srgbClr val="FFFFFF"/>
            </a:solidFill>
            <a:ln w="95250" cap="sq">
              <a:solidFill>
                <a:srgbClr val="FFFFFF"/>
              </a:solidFill>
              <a:prstDash val="solid"/>
              <a:miter/>
            </a:ln>
          </p:spPr>
        </p:sp>
        <p:sp>
          <p:nvSpPr>
            <p:cNvPr id="4" name="TextBox 4"/>
            <p:cNvSpPr txBox="1"/>
            <p:nvPr/>
          </p:nvSpPr>
          <p:spPr>
            <a:xfrm>
              <a:off x="0" y="-38100"/>
              <a:ext cx="2958256" cy="546439"/>
            </a:xfrm>
            <a:prstGeom prst="rect">
              <a:avLst/>
            </a:prstGeom>
          </p:spPr>
          <p:txBody>
            <a:bodyPr lIns="254000" tIns="254000" rIns="254000" bIns="254000" rtlCol="0" anchor="ctr"/>
            <a:lstStyle/>
            <a:p>
              <a:pPr marL="0" lvl="0" indent="0" algn="l">
                <a:lnSpc>
                  <a:spcPts val="3900"/>
                </a:lnSpc>
                <a:spcBef>
                  <a:spcPct val="0"/>
                </a:spcBef>
              </a:pPr>
              <a:r>
                <a:rPr lang="en-US" sz="3000" spc="-60">
                  <a:solidFill>
                    <a:srgbClr val="000000"/>
                  </a:solidFill>
                  <a:latin typeface="DM Sans"/>
                </a:rPr>
                <a:t>Name</a:t>
              </a:r>
            </a:p>
          </p:txBody>
        </p:sp>
      </p:grpSp>
      <p:sp>
        <p:nvSpPr>
          <p:cNvPr id="5" name="Freeform 5"/>
          <p:cNvSpPr/>
          <p:nvPr/>
        </p:nvSpPr>
        <p:spPr>
          <a:xfrm>
            <a:off x="693058" y="1776213"/>
            <a:ext cx="5669966" cy="8217342"/>
          </a:xfrm>
          <a:custGeom>
            <a:avLst/>
            <a:gdLst/>
            <a:ahLst/>
            <a:cxnLst/>
            <a:rect l="l" t="t" r="r" b="b"/>
            <a:pathLst>
              <a:path w="5669966" h="8217342">
                <a:moveTo>
                  <a:pt x="0" y="0"/>
                </a:moveTo>
                <a:lnTo>
                  <a:pt x="5669965" y="0"/>
                </a:lnTo>
                <a:lnTo>
                  <a:pt x="5669965" y="8217342"/>
                </a:lnTo>
                <a:lnTo>
                  <a:pt x="0" y="82173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4900518" y="194757"/>
            <a:ext cx="9563688" cy="923330"/>
          </a:xfrm>
          <a:prstGeom prst="rect">
            <a:avLst/>
          </a:prstGeom>
        </p:spPr>
        <p:txBody>
          <a:bodyPr lIns="0" tIns="0" rIns="0" bIns="0" rtlCol="0" anchor="t">
            <a:spAutoFit/>
          </a:bodyPr>
          <a:lstStyle/>
          <a:p>
            <a:pPr algn="ctr">
              <a:lnSpc>
                <a:spcPts val="7200"/>
              </a:lnSpc>
            </a:pPr>
            <a:r>
              <a:rPr lang="en-US" sz="6000" dirty="0">
                <a:solidFill>
                  <a:schemeClr val="accent2"/>
                </a:solidFill>
                <a:latin typeface="Agrandir Ultra-Bold"/>
              </a:rPr>
              <a:t>Summary of Sections</a:t>
            </a:r>
          </a:p>
        </p:txBody>
      </p:sp>
      <p:grpSp>
        <p:nvGrpSpPr>
          <p:cNvPr id="7" name="Group 7"/>
          <p:cNvGrpSpPr/>
          <p:nvPr/>
        </p:nvGrpSpPr>
        <p:grpSpPr>
          <a:xfrm>
            <a:off x="9144000" y="2873079"/>
            <a:ext cx="6656075" cy="1143762"/>
            <a:chOff x="0" y="0"/>
            <a:chExt cx="2958256" cy="508339"/>
          </a:xfrm>
        </p:grpSpPr>
        <p:sp>
          <p:nvSpPr>
            <p:cNvPr id="8" name="Freeform 8"/>
            <p:cNvSpPr/>
            <p:nvPr/>
          </p:nvSpPr>
          <p:spPr>
            <a:xfrm>
              <a:off x="0" y="0"/>
              <a:ext cx="2958255" cy="508339"/>
            </a:xfrm>
            <a:custGeom>
              <a:avLst/>
              <a:gdLst/>
              <a:ahLst/>
              <a:cxnLst/>
              <a:rect l="l" t="t" r="r" b="b"/>
              <a:pathLst>
                <a:path w="2958255" h="508339">
                  <a:moveTo>
                    <a:pt x="11631" y="0"/>
                  </a:moveTo>
                  <a:lnTo>
                    <a:pt x="2946624" y="0"/>
                  </a:lnTo>
                  <a:cubicBezTo>
                    <a:pt x="2953048" y="0"/>
                    <a:pt x="2958255" y="5208"/>
                    <a:pt x="2958255" y="11631"/>
                  </a:cubicBezTo>
                  <a:lnTo>
                    <a:pt x="2958255" y="496707"/>
                  </a:lnTo>
                  <a:cubicBezTo>
                    <a:pt x="2958255" y="503131"/>
                    <a:pt x="2953048" y="508339"/>
                    <a:pt x="2946624" y="508339"/>
                  </a:cubicBezTo>
                  <a:lnTo>
                    <a:pt x="11631" y="508339"/>
                  </a:lnTo>
                  <a:cubicBezTo>
                    <a:pt x="5208" y="508339"/>
                    <a:pt x="0" y="503131"/>
                    <a:pt x="0" y="496707"/>
                  </a:cubicBezTo>
                  <a:lnTo>
                    <a:pt x="0" y="11631"/>
                  </a:lnTo>
                  <a:cubicBezTo>
                    <a:pt x="0" y="5208"/>
                    <a:pt x="5208" y="0"/>
                    <a:pt x="11631" y="0"/>
                  </a:cubicBezTo>
                  <a:close/>
                </a:path>
              </a:pathLst>
            </a:custGeom>
            <a:solidFill>
              <a:srgbClr val="FFFFFF"/>
            </a:solidFill>
            <a:ln w="95250" cap="sq">
              <a:solidFill>
                <a:srgbClr val="FFFFFF"/>
              </a:solidFill>
              <a:prstDash val="solid"/>
              <a:miter/>
            </a:ln>
          </p:spPr>
        </p:sp>
        <p:sp>
          <p:nvSpPr>
            <p:cNvPr id="9" name="TextBox 9"/>
            <p:cNvSpPr txBox="1"/>
            <p:nvPr/>
          </p:nvSpPr>
          <p:spPr>
            <a:xfrm>
              <a:off x="0" y="-38100"/>
              <a:ext cx="2958256" cy="546439"/>
            </a:xfrm>
            <a:prstGeom prst="rect">
              <a:avLst/>
            </a:prstGeom>
          </p:spPr>
          <p:txBody>
            <a:bodyPr lIns="254000" tIns="254000" rIns="254000" bIns="254000" rtlCol="0" anchor="ctr"/>
            <a:lstStyle/>
            <a:p>
              <a:pPr marL="0" lvl="0" indent="0" algn="l">
                <a:lnSpc>
                  <a:spcPts val="3900"/>
                </a:lnSpc>
                <a:spcBef>
                  <a:spcPct val="0"/>
                </a:spcBef>
              </a:pPr>
              <a:r>
                <a:rPr lang="en-US" sz="3000" spc="-60">
                  <a:solidFill>
                    <a:srgbClr val="000000"/>
                  </a:solidFill>
                  <a:latin typeface="DM Sans"/>
                </a:rPr>
                <a:t>Address, telephone, e-mail add</a:t>
              </a:r>
            </a:p>
          </p:txBody>
        </p:sp>
      </p:grpSp>
      <p:grpSp>
        <p:nvGrpSpPr>
          <p:cNvPr id="10" name="Group 10"/>
          <p:cNvGrpSpPr/>
          <p:nvPr/>
        </p:nvGrpSpPr>
        <p:grpSpPr>
          <a:xfrm>
            <a:off x="9144000" y="4093041"/>
            <a:ext cx="6656075" cy="1143762"/>
            <a:chOff x="0" y="0"/>
            <a:chExt cx="2958256" cy="508339"/>
          </a:xfrm>
        </p:grpSpPr>
        <p:sp>
          <p:nvSpPr>
            <p:cNvPr id="11" name="Freeform 11"/>
            <p:cNvSpPr/>
            <p:nvPr/>
          </p:nvSpPr>
          <p:spPr>
            <a:xfrm>
              <a:off x="0" y="0"/>
              <a:ext cx="2958255" cy="508339"/>
            </a:xfrm>
            <a:custGeom>
              <a:avLst/>
              <a:gdLst/>
              <a:ahLst/>
              <a:cxnLst/>
              <a:rect l="l" t="t" r="r" b="b"/>
              <a:pathLst>
                <a:path w="2958255" h="508339">
                  <a:moveTo>
                    <a:pt x="11631" y="0"/>
                  </a:moveTo>
                  <a:lnTo>
                    <a:pt x="2946624" y="0"/>
                  </a:lnTo>
                  <a:cubicBezTo>
                    <a:pt x="2953048" y="0"/>
                    <a:pt x="2958255" y="5208"/>
                    <a:pt x="2958255" y="11631"/>
                  </a:cubicBezTo>
                  <a:lnTo>
                    <a:pt x="2958255" y="496707"/>
                  </a:lnTo>
                  <a:cubicBezTo>
                    <a:pt x="2958255" y="503131"/>
                    <a:pt x="2953048" y="508339"/>
                    <a:pt x="2946624" y="508339"/>
                  </a:cubicBezTo>
                  <a:lnTo>
                    <a:pt x="11631" y="508339"/>
                  </a:lnTo>
                  <a:cubicBezTo>
                    <a:pt x="5208" y="508339"/>
                    <a:pt x="0" y="503131"/>
                    <a:pt x="0" y="496707"/>
                  </a:cubicBezTo>
                  <a:lnTo>
                    <a:pt x="0" y="11631"/>
                  </a:lnTo>
                  <a:cubicBezTo>
                    <a:pt x="0" y="5208"/>
                    <a:pt x="5208" y="0"/>
                    <a:pt x="11631" y="0"/>
                  </a:cubicBezTo>
                  <a:close/>
                </a:path>
              </a:pathLst>
            </a:custGeom>
            <a:solidFill>
              <a:srgbClr val="FFFFFF"/>
            </a:solidFill>
            <a:ln w="95250" cap="sq">
              <a:solidFill>
                <a:srgbClr val="FFFFFF"/>
              </a:solidFill>
              <a:prstDash val="solid"/>
              <a:miter/>
            </a:ln>
          </p:spPr>
        </p:sp>
        <p:sp>
          <p:nvSpPr>
            <p:cNvPr id="12" name="TextBox 12"/>
            <p:cNvSpPr txBox="1"/>
            <p:nvPr/>
          </p:nvSpPr>
          <p:spPr>
            <a:xfrm>
              <a:off x="0" y="-38100"/>
              <a:ext cx="2958256" cy="546439"/>
            </a:xfrm>
            <a:prstGeom prst="rect">
              <a:avLst/>
            </a:prstGeom>
          </p:spPr>
          <p:txBody>
            <a:bodyPr lIns="254000" tIns="254000" rIns="254000" bIns="254000" rtlCol="0" anchor="ctr"/>
            <a:lstStyle/>
            <a:p>
              <a:pPr marL="0" lvl="0" indent="0" algn="l">
                <a:lnSpc>
                  <a:spcPts val="3900"/>
                </a:lnSpc>
                <a:spcBef>
                  <a:spcPct val="0"/>
                </a:spcBef>
              </a:pPr>
              <a:r>
                <a:rPr lang="en-US" sz="3000" spc="-60">
                  <a:solidFill>
                    <a:srgbClr val="000000"/>
                  </a:solidFill>
                  <a:latin typeface="DM Sans"/>
                </a:rPr>
                <a:t>Objective</a:t>
              </a:r>
            </a:p>
          </p:txBody>
        </p:sp>
      </p:grpSp>
      <p:grpSp>
        <p:nvGrpSpPr>
          <p:cNvPr id="13" name="Group 13"/>
          <p:cNvGrpSpPr/>
          <p:nvPr/>
        </p:nvGrpSpPr>
        <p:grpSpPr>
          <a:xfrm>
            <a:off x="9144000" y="5313003"/>
            <a:ext cx="6656075" cy="1143762"/>
            <a:chOff x="0" y="0"/>
            <a:chExt cx="2958256" cy="508339"/>
          </a:xfrm>
        </p:grpSpPr>
        <p:sp>
          <p:nvSpPr>
            <p:cNvPr id="14" name="Freeform 14"/>
            <p:cNvSpPr/>
            <p:nvPr/>
          </p:nvSpPr>
          <p:spPr>
            <a:xfrm>
              <a:off x="0" y="0"/>
              <a:ext cx="2958255" cy="508339"/>
            </a:xfrm>
            <a:custGeom>
              <a:avLst/>
              <a:gdLst/>
              <a:ahLst/>
              <a:cxnLst/>
              <a:rect l="l" t="t" r="r" b="b"/>
              <a:pathLst>
                <a:path w="2958255" h="508339">
                  <a:moveTo>
                    <a:pt x="11631" y="0"/>
                  </a:moveTo>
                  <a:lnTo>
                    <a:pt x="2946624" y="0"/>
                  </a:lnTo>
                  <a:cubicBezTo>
                    <a:pt x="2953048" y="0"/>
                    <a:pt x="2958255" y="5208"/>
                    <a:pt x="2958255" y="11631"/>
                  </a:cubicBezTo>
                  <a:lnTo>
                    <a:pt x="2958255" y="496707"/>
                  </a:lnTo>
                  <a:cubicBezTo>
                    <a:pt x="2958255" y="503131"/>
                    <a:pt x="2953048" y="508339"/>
                    <a:pt x="2946624" y="508339"/>
                  </a:cubicBezTo>
                  <a:lnTo>
                    <a:pt x="11631" y="508339"/>
                  </a:lnTo>
                  <a:cubicBezTo>
                    <a:pt x="5208" y="508339"/>
                    <a:pt x="0" y="503131"/>
                    <a:pt x="0" y="496707"/>
                  </a:cubicBezTo>
                  <a:lnTo>
                    <a:pt x="0" y="11631"/>
                  </a:lnTo>
                  <a:cubicBezTo>
                    <a:pt x="0" y="5208"/>
                    <a:pt x="5208" y="0"/>
                    <a:pt x="11631" y="0"/>
                  </a:cubicBezTo>
                  <a:close/>
                </a:path>
              </a:pathLst>
            </a:custGeom>
            <a:solidFill>
              <a:srgbClr val="FFFFFF"/>
            </a:solidFill>
            <a:ln w="95250" cap="sq">
              <a:solidFill>
                <a:srgbClr val="FFFFFF"/>
              </a:solidFill>
              <a:prstDash val="solid"/>
              <a:miter/>
            </a:ln>
          </p:spPr>
        </p:sp>
        <p:sp>
          <p:nvSpPr>
            <p:cNvPr id="15" name="TextBox 15"/>
            <p:cNvSpPr txBox="1"/>
            <p:nvPr/>
          </p:nvSpPr>
          <p:spPr>
            <a:xfrm>
              <a:off x="0" y="-38100"/>
              <a:ext cx="2958256" cy="546439"/>
            </a:xfrm>
            <a:prstGeom prst="rect">
              <a:avLst/>
            </a:prstGeom>
          </p:spPr>
          <p:txBody>
            <a:bodyPr lIns="254000" tIns="254000" rIns="254000" bIns="254000" rtlCol="0" anchor="ctr"/>
            <a:lstStyle/>
            <a:p>
              <a:pPr marL="0" lvl="0" indent="0" algn="l">
                <a:lnSpc>
                  <a:spcPts val="3900"/>
                </a:lnSpc>
                <a:spcBef>
                  <a:spcPct val="0"/>
                </a:spcBef>
              </a:pPr>
              <a:r>
                <a:rPr lang="en-US" sz="3000" spc="-60">
                  <a:solidFill>
                    <a:srgbClr val="000000"/>
                  </a:solidFill>
                  <a:latin typeface="DM Sans"/>
                </a:rPr>
                <a:t>Education</a:t>
              </a:r>
            </a:p>
          </p:txBody>
        </p:sp>
      </p:grpSp>
      <p:sp>
        <p:nvSpPr>
          <p:cNvPr id="16" name="AutoShape 16"/>
          <p:cNvSpPr/>
          <p:nvPr/>
        </p:nvSpPr>
        <p:spPr>
          <a:xfrm>
            <a:off x="7137744" y="2529834"/>
            <a:ext cx="1337014" cy="0"/>
          </a:xfrm>
          <a:prstGeom prst="line">
            <a:avLst/>
          </a:prstGeom>
          <a:ln w="38100" cap="flat">
            <a:solidFill>
              <a:srgbClr val="000000"/>
            </a:solidFill>
            <a:prstDash val="solid"/>
            <a:headEnd type="none" w="sm" len="sm"/>
            <a:tailEnd type="arrow" w="med" len="sm"/>
          </a:ln>
        </p:spPr>
      </p:sp>
      <p:grpSp>
        <p:nvGrpSpPr>
          <p:cNvPr id="17" name="Group 17"/>
          <p:cNvGrpSpPr/>
          <p:nvPr/>
        </p:nvGrpSpPr>
        <p:grpSpPr>
          <a:xfrm>
            <a:off x="9144000" y="6532965"/>
            <a:ext cx="6656075" cy="1143762"/>
            <a:chOff x="0" y="0"/>
            <a:chExt cx="2958256" cy="508339"/>
          </a:xfrm>
        </p:grpSpPr>
        <p:sp>
          <p:nvSpPr>
            <p:cNvPr id="18" name="Freeform 18"/>
            <p:cNvSpPr/>
            <p:nvPr/>
          </p:nvSpPr>
          <p:spPr>
            <a:xfrm>
              <a:off x="0" y="0"/>
              <a:ext cx="2958255" cy="508339"/>
            </a:xfrm>
            <a:custGeom>
              <a:avLst/>
              <a:gdLst/>
              <a:ahLst/>
              <a:cxnLst/>
              <a:rect l="l" t="t" r="r" b="b"/>
              <a:pathLst>
                <a:path w="2958255" h="508339">
                  <a:moveTo>
                    <a:pt x="11631" y="0"/>
                  </a:moveTo>
                  <a:lnTo>
                    <a:pt x="2946624" y="0"/>
                  </a:lnTo>
                  <a:cubicBezTo>
                    <a:pt x="2953048" y="0"/>
                    <a:pt x="2958255" y="5208"/>
                    <a:pt x="2958255" y="11631"/>
                  </a:cubicBezTo>
                  <a:lnTo>
                    <a:pt x="2958255" y="496707"/>
                  </a:lnTo>
                  <a:cubicBezTo>
                    <a:pt x="2958255" y="503131"/>
                    <a:pt x="2953048" y="508339"/>
                    <a:pt x="2946624" y="508339"/>
                  </a:cubicBezTo>
                  <a:lnTo>
                    <a:pt x="11631" y="508339"/>
                  </a:lnTo>
                  <a:cubicBezTo>
                    <a:pt x="5208" y="508339"/>
                    <a:pt x="0" y="503131"/>
                    <a:pt x="0" y="496707"/>
                  </a:cubicBezTo>
                  <a:lnTo>
                    <a:pt x="0" y="11631"/>
                  </a:lnTo>
                  <a:cubicBezTo>
                    <a:pt x="0" y="5208"/>
                    <a:pt x="5208" y="0"/>
                    <a:pt x="11631" y="0"/>
                  </a:cubicBezTo>
                  <a:close/>
                </a:path>
              </a:pathLst>
            </a:custGeom>
            <a:solidFill>
              <a:srgbClr val="FFFFFF"/>
            </a:solidFill>
            <a:ln w="95250" cap="sq">
              <a:solidFill>
                <a:srgbClr val="FFFFFF"/>
              </a:solidFill>
              <a:prstDash val="solid"/>
              <a:miter/>
            </a:ln>
          </p:spPr>
        </p:sp>
        <p:sp>
          <p:nvSpPr>
            <p:cNvPr id="19" name="TextBox 19"/>
            <p:cNvSpPr txBox="1"/>
            <p:nvPr/>
          </p:nvSpPr>
          <p:spPr>
            <a:xfrm>
              <a:off x="0" y="-38100"/>
              <a:ext cx="2958256" cy="546439"/>
            </a:xfrm>
            <a:prstGeom prst="rect">
              <a:avLst/>
            </a:prstGeom>
          </p:spPr>
          <p:txBody>
            <a:bodyPr lIns="254000" tIns="254000" rIns="254000" bIns="254000" rtlCol="0" anchor="ctr"/>
            <a:lstStyle/>
            <a:p>
              <a:pPr marL="0" lvl="0" indent="0" algn="l">
                <a:lnSpc>
                  <a:spcPts val="3900"/>
                </a:lnSpc>
                <a:spcBef>
                  <a:spcPct val="0"/>
                </a:spcBef>
              </a:pPr>
              <a:r>
                <a:rPr lang="en-US" sz="3000" spc="-60">
                  <a:solidFill>
                    <a:srgbClr val="000000"/>
                  </a:solidFill>
                  <a:latin typeface="DM Sans"/>
                </a:rPr>
                <a:t>Experience</a:t>
              </a:r>
            </a:p>
          </p:txBody>
        </p:sp>
      </p:grpSp>
      <p:grpSp>
        <p:nvGrpSpPr>
          <p:cNvPr id="20" name="Group 20"/>
          <p:cNvGrpSpPr/>
          <p:nvPr/>
        </p:nvGrpSpPr>
        <p:grpSpPr>
          <a:xfrm>
            <a:off x="9144000" y="7752927"/>
            <a:ext cx="6656075" cy="1143762"/>
            <a:chOff x="0" y="0"/>
            <a:chExt cx="2958256" cy="508339"/>
          </a:xfrm>
        </p:grpSpPr>
        <p:sp>
          <p:nvSpPr>
            <p:cNvPr id="21" name="Freeform 21"/>
            <p:cNvSpPr/>
            <p:nvPr/>
          </p:nvSpPr>
          <p:spPr>
            <a:xfrm>
              <a:off x="0" y="0"/>
              <a:ext cx="2958255" cy="508339"/>
            </a:xfrm>
            <a:custGeom>
              <a:avLst/>
              <a:gdLst/>
              <a:ahLst/>
              <a:cxnLst/>
              <a:rect l="l" t="t" r="r" b="b"/>
              <a:pathLst>
                <a:path w="2958255" h="508339">
                  <a:moveTo>
                    <a:pt x="11631" y="0"/>
                  </a:moveTo>
                  <a:lnTo>
                    <a:pt x="2946624" y="0"/>
                  </a:lnTo>
                  <a:cubicBezTo>
                    <a:pt x="2953048" y="0"/>
                    <a:pt x="2958255" y="5208"/>
                    <a:pt x="2958255" y="11631"/>
                  </a:cubicBezTo>
                  <a:lnTo>
                    <a:pt x="2958255" y="496707"/>
                  </a:lnTo>
                  <a:cubicBezTo>
                    <a:pt x="2958255" y="503131"/>
                    <a:pt x="2953048" y="508339"/>
                    <a:pt x="2946624" y="508339"/>
                  </a:cubicBezTo>
                  <a:lnTo>
                    <a:pt x="11631" y="508339"/>
                  </a:lnTo>
                  <a:cubicBezTo>
                    <a:pt x="5208" y="508339"/>
                    <a:pt x="0" y="503131"/>
                    <a:pt x="0" y="496707"/>
                  </a:cubicBezTo>
                  <a:lnTo>
                    <a:pt x="0" y="11631"/>
                  </a:lnTo>
                  <a:cubicBezTo>
                    <a:pt x="0" y="5208"/>
                    <a:pt x="5208" y="0"/>
                    <a:pt x="11631" y="0"/>
                  </a:cubicBezTo>
                  <a:close/>
                </a:path>
              </a:pathLst>
            </a:custGeom>
            <a:solidFill>
              <a:srgbClr val="FFFFFF"/>
            </a:solidFill>
            <a:ln w="95250" cap="sq">
              <a:solidFill>
                <a:srgbClr val="FFFFFF"/>
              </a:solidFill>
              <a:prstDash val="solid"/>
              <a:miter/>
            </a:ln>
          </p:spPr>
        </p:sp>
        <p:sp>
          <p:nvSpPr>
            <p:cNvPr id="22" name="TextBox 22"/>
            <p:cNvSpPr txBox="1"/>
            <p:nvPr/>
          </p:nvSpPr>
          <p:spPr>
            <a:xfrm>
              <a:off x="0" y="-38100"/>
              <a:ext cx="2958256" cy="546439"/>
            </a:xfrm>
            <a:prstGeom prst="rect">
              <a:avLst/>
            </a:prstGeom>
          </p:spPr>
          <p:txBody>
            <a:bodyPr lIns="254000" tIns="254000" rIns="254000" bIns="254000" rtlCol="0" anchor="ctr"/>
            <a:lstStyle/>
            <a:p>
              <a:pPr marL="0" lvl="0" indent="0" algn="l">
                <a:lnSpc>
                  <a:spcPts val="3900"/>
                </a:lnSpc>
                <a:spcBef>
                  <a:spcPct val="0"/>
                </a:spcBef>
              </a:pPr>
              <a:r>
                <a:rPr lang="en-US" sz="3000" spc="-60">
                  <a:solidFill>
                    <a:srgbClr val="000000"/>
                  </a:solidFill>
                  <a:latin typeface="DM Sans"/>
                </a:rPr>
                <a:t>Achievements and Awards</a:t>
              </a:r>
            </a:p>
          </p:txBody>
        </p:sp>
      </p:grpSp>
      <p:grpSp>
        <p:nvGrpSpPr>
          <p:cNvPr id="23" name="Group 23"/>
          <p:cNvGrpSpPr/>
          <p:nvPr/>
        </p:nvGrpSpPr>
        <p:grpSpPr>
          <a:xfrm>
            <a:off x="9144000" y="8972889"/>
            <a:ext cx="6656075" cy="1143762"/>
            <a:chOff x="0" y="0"/>
            <a:chExt cx="2958256" cy="508339"/>
          </a:xfrm>
        </p:grpSpPr>
        <p:sp>
          <p:nvSpPr>
            <p:cNvPr id="24" name="Freeform 24"/>
            <p:cNvSpPr/>
            <p:nvPr/>
          </p:nvSpPr>
          <p:spPr>
            <a:xfrm>
              <a:off x="0" y="0"/>
              <a:ext cx="2958255" cy="508339"/>
            </a:xfrm>
            <a:custGeom>
              <a:avLst/>
              <a:gdLst/>
              <a:ahLst/>
              <a:cxnLst/>
              <a:rect l="l" t="t" r="r" b="b"/>
              <a:pathLst>
                <a:path w="2958255" h="508339">
                  <a:moveTo>
                    <a:pt x="11631" y="0"/>
                  </a:moveTo>
                  <a:lnTo>
                    <a:pt x="2946624" y="0"/>
                  </a:lnTo>
                  <a:cubicBezTo>
                    <a:pt x="2953048" y="0"/>
                    <a:pt x="2958255" y="5208"/>
                    <a:pt x="2958255" y="11631"/>
                  </a:cubicBezTo>
                  <a:lnTo>
                    <a:pt x="2958255" y="496707"/>
                  </a:lnTo>
                  <a:cubicBezTo>
                    <a:pt x="2958255" y="503131"/>
                    <a:pt x="2953048" y="508339"/>
                    <a:pt x="2946624" y="508339"/>
                  </a:cubicBezTo>
                  <a:lnTo>
                    <a:pt x="11631" y="508339"/>
                  </a:lnTo>
                  <a:cubicBezTo>
                    <a:pt x="5208" y="508339"/>
                    <a:pt x="0" y="503131"/>
                    <a:pt x="0" y="496707"/>
                  </a:cubicBezTo>
                  <a:lnTo>
                    <a:pt x="0" y="11631"/>
                  </a:lnTo>
                  <a:cubicBezTo>
                    <a:pt x="0" y="5208"/>
                    <a:pt x="5208" y="0"/>
                    <a:pt x="11631" y="0"/>
                  </a:cubicBezTo>
                  <a:close/>
                </a:path>
              </a:pathLst>
            </a:custGeom>
            <a:solidFill>
              <a:srgbClr val="FFFFFF"/>
            </a:solidFill>
            <a:ln w="95250" cap="sq">
              <a:solidFill>
                <a:srgbClr val="FFFFFF"/>
              </a:solidFill>
              <a:prstDash val="solid"/>
              <a:miter/>
            </a:ln>
          </p:spPr>
        </p:sp>
        <p:sp>
          <p:nvSpPr>
            <p:cNvPr id="25" name="TextBox 25"/>
            <p:cNvSpPr txBox="1"/>
            <p:nvPr/>
          </p:nvSpPr>
          <p:spPr>
            <a:xfrm>
              <a:off x="0" y="-38100"/>
              <a:ext cx="2958256" cy="546439"/>
            </a:xfrm>
            <a:prstGeom prst="rect">
              <a:avLst/>
            </a:prstGeom>
          </p:spPr>
          <p:txBody>
            <a:bodyPr lIns="254000" tIns="254000" rIns="254000" bIns="254000" rtlCol="0" anchor="ctr"/>
            <a:lstStyle/>
            <a:p>
              <a:pPr marL="0" lvl="0" indent="0" algn="l">
                <a:lnSpc>
                  <a:spcPts val="3900"/>
                </a:lnSpc>
                <a:spcBef>
                  <a:spcPct val="0"/>
                </a:spcBef>
              </a:pPr>
              <a:r>
                <a:rPr lang="en-US" sz="3000" spc="-60">
                  <a:solidFill>
                    <a:srgbClr val="000000"/>
                  </a:solidFill>
                  <a:latin typeface="DM Sans"/>
                </a:rPr>
                <a:t>Skills</a:t>
              </a:r>
            </a:p>
          </p:txBody>
        </p:sp>
      </p:grpSp>
      <p:sp>
        <p:nvSpPr>
          <p:cNvPr id="26" name="AutoShape 26"/>
          <p:cNvSpPr/>
          <p:nvPr/>
        </p:nvSpPr>
        <p:spPr>
          <a:xfrm>
            <a:off x="7137744" y="3464010"/>
            <a:ext cx="1337014" cy="0"/>
          </a:xfrm>
          <a:prstGeom prst="line">
            <a:avLst/>
          </a:prstGeom>
          <a:ln w="38100" cap="flat">
            <a:solidFill>
              <a:srgbClr val="000000"/>
            </a:solidFill>
            <a:prstDash val="solid"/>
            <a:headEnd type="none" w="sm" len="sm"/>
            <a:tailEnd type="arrow" w="med" len="sm"/>
          </a:ln>
        </p:spPr>
      </p:sp>
      <p:sp>
        <p:nvSpPr>
          <p:cNvPr id="27" name="AutoShape 27"/>
          <p:cNvSpPr/>
          <p:nvPr/>
        </p:nvSpPr>
        <p:spPr>
          <a:xfrm>
            <a:off x="7137744" y="4645872"/>
            <a:ext cx="1337014" cy="0"/>
          </a:xfrm>
          <a:prstGeom prst="line">
            <a:avLst/>
          </a:prstGeom>
          <a:ln w="38100" cap="flat">
            <a:solidFill>
              <a:srgbClr val="000000"/>
            </a:solidFill>
            <a:prstDash val="solid"/>
            <a:headEnd type="none" w="sm" len="sm"/>
            <a:tailEnd type="arrow" w="med" len="sm"/>
          </a:ln>
        </p:spPr>
      </p:sp>
      <p:sp>
        <p:nvSpPr>
          <p:cNvPr id="28" name="AutoShape 28"/>
          <p:cNvSpPr/>
          <p:nvPr/>
        </p:nvSpPr>
        <p:spPr>
          <a:xfrm>
            <a:off x="7137744" y="5903934"/>
            <a:ext cx="1337014" cy="0"/>
          </a:xfrm>
          <a:prstGeom prst="line">
            <a:avLst/>
          </a:prstGeom>
          <a:ln w="38100" cap="flat">
            <a:solidFill>
              <a:srgbClr val="000000"/>
            </a:solidFill>
            <a:prstDash val="solid"/>
            <a:headEnd type="none" w="sm" len="sm"/>
            <a:tailEnd type="arrow" w="med" len="sm"/>
          </a:ln>
        </p:spPr>
      </p:sp>
      <p:sp>
        <p:nvSpPr>
          <p:cNvPr id="29" name="AutoShape 29"/>
          <p:cNvSpPr/>
          <p:nvPr/>
        </p:nvSpPr>
        <p:spPr>
          <a:xfrm>
            <a:off x="7137744" y="7085796"/>
            <a:ext cx="1337014" cy="0"/>
          </a:xfrm>
          <a:prstGeom prst="line">
            <a:avLst/>
          </a:prstGeom>
          <a:ln w="38100" cap="flat">
            <a:solidFill>
              <a:srgbClr val="000000"/>
            </a:solidFill>
            <a:prstDash val="solid"/>
            <a:headEnd type="none" w="sm" len="sm"/>
            <a:tailEnd type="arrow" w="med" len="sm"/>
          </a:ln>
        </p:spPr>
      </p:sp>
      <p:sp>
        <p:nvSpPr>
          <p:cNvPr id="30" name="AutoShape 30"/>
          <p:cNvSpPr/>
          <p:nvPr/>
        </p:nvSpPr>
        <p:spPr>
          <a:xfrm>
            <a:off x="7137744" y="8305758"/>
            <a:ext cx="1337014" cy="0"/>
          </a:xfrm>
          <a:prstGeom prst="line">
            <a:avLst/>
          </a:prstGeom>
          <a:ln w="38100" cap="flat">
            <a:solidFill>
              <a:srgbClr val="000000"/>
            </a:solidFill>
            <a:prstDash val="solid"/>
            <a:headEnd type="none" w="sm" len="sm"/>
            <a:tailEnd type="arrow" w="med" len="sm"/>
          </a:ln>
        </p:spPr>
      </p:sp>
      <p:sp>
        <p:nvSpPr>
          <p:cNvPr id="31" name="AutoShape 31"/>
          <p:cNvSpPr/>
          <p:nvPr/>
        </p:nvSpPr>
        <p:spPr>
          <a:xfrm>
            <a:off x="7137744" y="9563820"/>
            <a:ext cx="1337014" cy="0"/>
          </a:xfrm>
          <a:prstGeom prst="line">
            <a:avLst/>
          </a:prstGeom>
          <a:ln w="38100" cap="flat">
            <a:solidFill>
              <a:srgbClr val="000000"/>
            </a:solidFill>
            <a:prstDash val="solid"/>
            <a:headEnd type="none" w="sm" len="sm"/>
            <a:tailEnd type="arrow" w="med" len="sm"/>
          </a:ln>
        </p:spPr>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657148"/>
            <a:ext cx="6656075" cy="1143762"/>
            <a:chOff x="0" y="0"/>
            <a:chExt cx="2958256" cy="508339"/>
          </a:xfrm>
        </p:grpSpPr>
        <p:sp>
          <p:nvSpPr>
            <p:cNvPr id="3" name="Freeform 3"/>
            <p:cNvSpPr/>
            <p:nvPr/>
          </p:nvSpPr>
          <p:spPr>
            <a:xfrm>
              <a:off x="0" y="0"/>
              <a:ext cx="2958255" cy="508339"/>
            </a:xfrm>
            <a:custGeom>
              <a:avLst/>
              <a:gdLst/>
              <a:ahLst/>
              <a:cxnLst/>
              <a:rect l="l" t="t" r="r" b="b"/>
              <a:pathLst>
                <a:path w="2958255" h="508339">
                  <a:moveTo>
                    <a:pt x="11631" y="0"/>
                  </a:moveTo>
                  <a:lnTo>
                    <a:pt x="2946624" y="0"/>
                  </a:lnTo>
                  <a:cubicBezTo>
                    <a:pt x="2953048" y="0"/>
                    <a:pt x="2958255" y="5208"/>
                    <a:pt x="2958255" y="11631"/>
                  </a:cubicBezTo>
                  <a:lnTo>
                    <a:pt x="2958255" y="496707"/>
                  </a:lnTo>
                  <a:cubicBezTo>
                    <a:pt x="2958255" y="503131"/>
                    <a:pt x="2953048" y="508339"/>
                    <a:pt x="2946624" y="508339"/>
                  </a:cubicBezTo>
                  <a:lnTo>
                    <a:pt x="11631" y="508339"/>
                  </a:lnTo>
                  <a:cubicBezTo>
                    <a:pt x="5208" y="508339"/>
                    <a:pt x="0" y="503131"/>
                    <a:pt x="0" y="496707"/>
                  </a:cubicBezTo>
                  <a:lnTo>
                    <a:pt x="0" y="11631"/>
                  </a:lnTo>
                  <a:cubicBezTo>
                    <a:pt x="0" y="5208"/>
                    <a:pt x="5208" y="0"/>
                    <a:pt x="11631" y="0"/>
                  </a:cubicBezTo>
                  <a:close/>
                </a:path>
              </a:pathLst>
            </a:custGeom>
            <a:solidFill>
              <a:srgbClr val="FFFFFF"/>
            </a:solidFill>
            <a:ln w="95250" cap="sq">
              <a:solidFill>
                <a:srgbClr val="FFFFFF"/>
              </a:solidFill>
              <a:prstDash val="solid"/>
              <a:miter/>
            </a:ln>
          </p:spPr>
        </p:sp>
        <p:sp>
          <p:nvSpPr>
            <p:cNvPr id="4" name="TextBox 4"/>
            <p:cNvSpPr txBox="1"/>
            <p:nvPr/>
          </p:nvSpPr>
          <p:spPr>
            <a:xfrm>
              <a:off x="0" y="-38100"/>
              <a:ext cx="2958256" cy="546439"/>
            </a:xfrm>
            <a:prstGeom prst="rect">
              <a:avLst/>
            </a:prstGeom>
          </p:spPr>
          <p:txBody>
            <a:bodyPr lIns="254000" tIns="254000" rIns="254000" bIns="254000" rtlCol="0" anchor="ctr"/>
            <a:lstStyle/>
            <a:p>
              <a:pPr marL="0" lvl="0" indent="0" algn="ctr">
                <a:lnSpc>
                  <a:spcPts val="3900"/>
                </a:lnSpc>
                <a:spcBef>
                  <a:spcPct val="0"/>
                </a:spcBef>
              </a:pPr>
              <a:r>
                <a:rPr lang="en-US" sz="3000" spc="-60">
                  <a:solidFill>
                    <a:srgbClr val="000000"/>
                  </a:solidFill>
                  <a:latin typeface="DM Sans Bold"/>
                </a:rPr>
                <a:t>Optional</a:t>
              </a:r>
            </a:p>
          </p:txBody>
        </p:sp>
      </p:grpSp>
      <p:sp>
        <p:nvSpPr>
          <p:cNvPr id="5" name="Freeform 5"/>
          <p:cNvSpPr/>
          <p:nvPr/>
        </p:nvSpPr>
        <p:spPr>
          <a:xfrm>
            <a:off x="693058" y="1776213"/>
            <a:ext cx="5669966" cy="8217342"/>
          </a:xfrm>
          <a:custGeom>
            <a:avLst/>
            <a:gdLst/>
            <a:ahLst/>
            <a:cxnLst/>
            <a:rect l="l" t="t" r="r" b="b"/>
            <a:pathLst>
              <a:path w="5669966" h="8217342">
                <a:moveTo>
                  <a:pt x="0" y="0"/>
                </a:moveTo>
                <a:lnTo>
                  <a:pt x="5669965" y="0"/>
                </a:lnTo>
                <a:lnTo>
                  <a:pt x="5669965" y="8217342"/>
                </a:lnTo>
                <a:lnTo>
                  <a:pt x="0" y="82173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4900518" y="194757"/>
            <a:ext cx="9563688" cy="923330"/>
          </a:xfrm>
          <a:prstGeom prst="rect">
            <a:avLst/>
          </a:prstGeom>
        </p:spPr>
        <p:txBody>
          <a:bodyPr lIns="0" tIns="0" rIns="0" bIns="0" rtlCol="0" anchor="t">
            <a:spAutoFit/>
          </a:bodyPr>
          <a:lstStyle/>
          <a:p>
            <a:pPr algn="ctr">
              <a:lnSpc>
                <a:spcPts val="7200"/>
              </a:lnSpc>
            </a:pPr>
            <a:r>
              <a:rPr lang="en-US" sz="6000" dirty="0">
                <a:solidFill>
                  <a:schemeClr val="accent2"/>
                </a:solidFill>
                <a:latin typeface="Agrandir Ultra-Bold"/>
              </a:rPr>
              <a:t>Summary of Sections</a:t>
            </a:r>
          </a:p>
        </p:txBody>
      </p:sp>
      <p:grpSp>
        <p:nvGrpSpPr>
          <p:cNvPr id="7" name="Group 7"/>
          <p:cNvGrpSpPr/>
          <p:nvPr/>
        </p:nvGrpSpPr>
        <p:grpSpPr>
          <a:xfrm>
            <a:off x="9144000" y="2884619"/>
            <a:ext cx="6656075" cy="1143762"/>
            <a:chOff x="0" y="0"/>
            <a:chExt cx="2958256" cy="508339"/>
          </a:xfrm>
        </p:grpSpPr>
        <p:sp>
          <p:nvSpPr>
            <p:cNvPr id="8" name="Freeform 8"/>
            <p:cNvSpPr/>
            <p:nvPr/>
          </p:nvSpPr>
          <p:spPr>
            <a:xfrm>
              <a:off x="0" y="0"/>
              <a:ext cx="2958255" cy="508339"/>
            </a:xfrm>
            <a:custGeom>
              <a:avLst/>
              <a:gdLst/>
              <a:ahLst/>
              <a:cxnLst/>
              <a:rect l="l" t="t" r="r" b="b"/>
              <a:pathLst>
                <a:path w="2958255" h="508339">
                  <a:moveTo>
                    <a:pt x="11631" y="0"/>
                  </a:moveTo>
                  <a:lnTo>
                    <a:pt x="2946624" y="0"/>
                  </a:lnTo>
                  <a:cubicBezTo>
                    <a:pt x="2953048" y="0"/>
                    <a:pt x="2958255" y="5208"/>
                    <a:pt x="2958255" y="11631"/>
                  </a:cubicBezTo>
                  <a:lnTo>
                    <a:pt x="2958255" y="496707"/>
                  </a:lnTo>
                  <a:cubicBezTo>
                    <a:pt x="2958255" y="503131"/>
                    <a:pt x="2953048" y="508339"/>
                    <a:pt x="2946624" y="508339"/>
                  </a:cubicBezTo>
                  <a:lnTo>
                    <a:pt x="11631" y="508339"/>
                  </a:lnTo>
                  <a:cubicBezTo>
                    <a:pt x="5208" y="508339"/>
                    <a:pt x="0" y="503131"/>
                    <a:pt x="0" y="496707"/>
                  </a:cubicBezTo>
                  <a:lnTo>
                    <a:pt x="0" y="11631"/>
                  </a:lnTo>
                  <a:cubicBezTo>
                    <a:pt x="0" y="5208"/>
                    <a:pt x="5208" y="0"/>
                    <a:pt x="11631" y="0"/>
                  </a:cubicBezTo>
                  <a:close/>
                </a:path>
              </a:pathLst>
            </a:custGeom>
            <a:solidFill>
              <a:srgbClr val="FFFFFF"/>
            </a:solidFill>
            <a:ln w="95250" cap="sq">
              <a:solidFill>
                <a:srgbClr val="FFFFFF"/>
              </a:solidFill>
              <a:prstDash val="solid"/>
              <a:miter/>
            </a:ln>
          </p:spPr>
        </p:sp>
        <p:sp>
          <p:nvSpPr>
            <p:cNvPr id="9" name="TextBox 9"/>
            <p:cNvSpPr txBox="1"/>
            <p:nvPr/>
          </p:nvSpPr>
          <p:spPr>
            <a:xfrm>
              <a:off x="0" y="-38100"/>
              <a:ext cx="2958256" cy="546439"/>
            </a:xfrm>
            <a:prstGeom prst="rect">
              <a:avLst/>
            </a:prstGeom>
          </p:spPr>
          <p:txBody>
            <a:bodyPr lIns="254000" tIns="254000" rIns="254000" bIns="254000" rtlCol="0" anchor="ctr"/>
            <a:lstStyle/>
            <a:p>
              <a:pPr marL="0" lvl="0" indent="0" algn="l">
                <a:lnSpc>
                  <a:spcPts val="3900"/>
                </a:lnSpc>
                <a:spcBef>
                  <a:spcPct val="0"/>
                </a:spcBef>
              </a:pPr>
              <a:r>
                <a:rPr lang="en-US" sz="3000" spc="-60">
                  <a:solidFill>
                    <a:srgbClr val="000000"/>
                  </a:solidFill>
                  <a:latin typeface="DM Sans"/>
                </a:rPr>
                <a:t>Professional Affiliations</a:t>
              </a:r>
            </a:p>
          </p:txBody>
        </p:sp>
      </p:grpSp>
      <p:grpSp>
        <p:nvGrpSpPr>
          <p:cNvPr id="10" name="Group 10"/>
          <p:cNvGrpSpPr/>
          <p:nvPr/>
        </p:nvGrpSpPr>
        <p:grpSpPr>
          <a:xfrm>
            <a:off x="9144000" y="4112091"/>
            <a:ext cx="6656075" cy="1143762"/>
            <a:chOff x="0" y="0"/>
            <a:chExt cx="2958256" cy="508339"/>
          </a:xfrm>
        </p:grpSpPr>
        <p:sp>
          <p:nvSpPr>
            <p:cNvPr id="11" name="Freeform 11"/>
            <p:cNvSpPr/>
            <p:nvPr/>
          </p:nvSpPr>
          <p:spPr>
            <a:xfrm>
              <a:off x="0" y="0"/>
              <a:ext cx="2958255" cy="508339"/>
            </a:xfrm>
            <a:custGeom>
              <a:avLst/>
              <a:gdLst/>
              <a:ahLst/>
              <a:cxnLst/>
              <a:rect l="l" t="t" r="r" b="b"/>
              <a:pathLst>
                <a:path w="2958255" h="508339">
                  <a:moveTo>
                    <a:pt x="11631" y="0"/>
                  </a:moveTo>
                  <a:lnTo>
                    <a:pt x="2946624" y="0"/>
                  </a:lnTo>
                  <a:cubicBezTo>
                    <a:pt x="2953048" y="0"/>
                    <a:pt x="2958255" y="5208"/>
                    <a:pt x="2958255" y="11631"/>
                  </a:cubicBezTo>
                  <a:lnTo>
                    <a:pt x="2958255" y="496707"/>
                  </a:lnTo>
                  <a:cubicBezTo>
                    <a:pt x="2958255" y="503131"/>
                    <a:pt x="2953048" y="508339"/>
                    <a:pt x="2946624" y="508339"/>
                  </a:cubicBezTo>
                  <a:lnTo>
                    <a:pt x="11631" y="508339"/>
                  </a:lnTo>
                  <a:cubicBezTo>
                    <a:pt x="5208" y="508339"/>
                    <a:pt x="0" y="503131"/>
                    <a:pt x="0" y="496707"/>
                  </a:cubicBezTo>
                  <a:lnTo>
                    <a:pt x="0" y="11631"/>
                  </a:lnTo>
                  <a:cubicBezTo>
                    <a:pt x="0" y="5208"/>
                    <a:pt x="5208" y="0"/>
                    <a:pt x="11631" y="0"/>
                  </a:cubicBezTo>
                  <a:close/>
                </a:path>
              </a:pathLst>
            </a:custGeom>
            <a:solidFill>
              <a:srgbClr val="FFFFFF"/>
            </a:solidFill>
            <a:ln w="95250" cap="sq">
              <a:solidFill>
                <a:srgbClr val="FFFFFF"/>
              </a:solidFill>
              <a:prstDash val="solid"/>
              <a:miter/>
            </a:ln>
          </p:spPr>
        </p:sp>
        <p:sp>
          <p:nvSpPr>
            <p:cNvPr id="12" name="TextBox 12"/>
            <p:cNvSpPr txBox="1"/>
            <p:nvPr/>
          </p:nvSpPr>
          <p:spPr>
            <a:xfrm>
              <a:off x="0" y="-38100"/>
              <a:ext cx="2958256" cy="546439"/>
            </a:xfrm>
            <a:prstGeom prst="rect">
              <a:avLst/>
            </a:prstGeom>
          </p:spPr>
          <p:txBody>
            <a:bodyPr lIns="254000" tIns="254000" rIns="254000" bIns="254000" rtlCol="0" anchor="ctr"/>
            <a:lstStyle/>
            <a:p>
              <a:pPr marL="0" lvl="0" indent="0" algn="l">
                <a:lnSpc>
                  <a:spcPts val="3900"/>
                </a:lnSpc>
                <a:spcBef>
                  <a:spcPct val="0"/>
                </a:spcBef>
              </a:pPr>
              <a:r>
                <a:rPr lang="en-US" sz="3000" spc="-60">
                  <a:solidFill>
                    <a:srgbClr val="000000"/>
                  </a:solidFill>
                  <a:latin typeface="DM Sans"/>
                </a:rPr>
                <a:t>Publications/Project</a:t>
              </a:r>
            </a:p>
          </p:txBody>
        </p:sp>
      </p:grpSp>
      <p:grpSp>
        <p:nvGrpSpPr>
          <p:cNvPr id="13" name="Group 13"/>
          <p:cNvGrpSpPr/>
          <p:nvPr/>
        </p:nvGrpSpPr>
        <p:grpSpPr>
          <a:xfrm>
            <a:off x="9144000" y="5389203"/>
            <a:ext cx="6656075" cy="1143762"/>
            <a:chOff x="0" y="0"/>
            <a:chExt cx="2958256" cy="508339"/>
          </a:xfrm>
        </p:grpSpPr>
        <p:sp>
          <p:nvSpPr>
            <p:cNvPr id="14" name="Freeform 14"/>
            <p:cNvSpPr/>
            <p:nvPr/>
          </p:nvSpPr>
          <p:spPr>
            <a:xfrm>
              <a:off x="0" y="0"/>
              <a:ext cx="2958255" cy="508339"/>
            </a:xfrm>
            <a:custGeom>
              <a:avLst/>
              <a:gdLst/>
              <a:ahLst/>
              <a:cxnLst/>
              <a:rect l="l" t="t" r="r" b="b"/>
              <a:pathLst>
                <a:path w="2958255" h="508339">
                  <a:moveTo>
                    <a:pt x="11631" y="0"/>
                  </a:moveTo>
                  <a:lnTo>
                    <a:pt x="2946624" y="0"/>
                  </a:lnTo>
                  <a:cubicBezTo>
                    <a:pt x="2953048" y="0"/>
                    <a:pt x="2958255" y="5208"/>
                    <a:pt x="2958255" y="11631"/>
                  </a:cubicBezTo>
                  <a:lnTo>
                    <a:pt x="2958255" y="496707"/>
                  </a:lnTo>
                  <a:cubicBezTo>
                    <a:pt x="2958255" y="503131"/>
                    <a:pt x="2953048" y="508339"/>
                    <a:pt x="2946624" y="508339"/>
                  </a:cubicBezTo>
                  <a:lnTo>
                    <a:pt x="11631" y="508339"/>
                  </a:lnTo>
                  <a:cubicBezTo>
                    <a:pt x="5208" y="508339"/>
                    <a:pt x="0" y="503131"/>
                    <a:pt x="0" y="496707"/>
                  </a:cubicBezTo>
                  <a:lnTo>
                    <a:pt x="0" y="11631"/>
                  </a:lnTo>
                  <a:cubicBezTo>
                    <a:pt x="0" y="5208"/>
                    <a:pt x="5208" y="0"/>
                    <a:pt x="11631" y="0"/>
                  </a:cubicBezTo>
                  <a:close/>
                </a:path>
              </a:pathLst>
            </a:custGeom>
            <a:solidFill>
              <a:srgbClr val="FFFFFF"/>
            </a:solidFill>
            <a:ln w="95250" cap="sq">
              <a:solidFill>
                <a:srgbClr val="FFFFFF"/>
              </a:solidFill>
              <a:prstDash val="solid"/>
              <a:miter/>
            </a:ln>
          </p:spPr>
        </p:sp>
        <p:sp>
          <p:nvSpPr>
            <p:cNvPr id="15" name="TextBox 15"/>
            <p:cNvSpPr txBox="1"/>
            <p:nvPr/>
          </p:nvSpPr>
          <p:spPr>
            <a:xfrm>
              <a:off x="0" y="-38100"/>
              <a:ext cx="2958256" cy="546439"/>
            </a:xfrm>
            <a:prstGeom prst="rect">
              <a:avLst/>
            </a:prstGeom>
          </p:spPr>
          <p:txBody>
            <a:bodyPr lIns="254000" tIns="254000" rIns="254000" bIns="254000" rtlCol="0" anchor="ctr"/>
            <a:lstStyle/>
            <a:p>
              <a:pPr marL="0" lvl="0" indent="0" algn="l">
                <a:lnSpc>
                  <a:spcPts val="3900"/>
                </a:lnSpc>
                <a:spcBef>
                  <a:spcPct val="0"/>
                </a:spcBef>
              </a:pPr>
              <a:r>
                <a:rPr lang="en-US" sz="3000" spc="-60">
                  <a:solidFill>
                    <a:srgbClr val="000000"/>
                  </a:solidFill>
                  <a:latin typeface="DM Sans"/>
                </a:rPr>
                <a:t>References</a:t>
              </a:r>
            </a:p>
          </p:txBody>
        </p:sp>
      </p:grpSp>
      <p:sp>
        <p:nvSpPr>
          <p:cNvPr id="16" name="AutoShape 16"/>
          <p:cNvSpPr/>
          <p:nvPr/>
        </p:nvSpPr>
        <p:spPr>
          <a:xfrm>
            <a:off x="7137744" y="3464010"/>
            <a:ext cx="1337014" cy="0"/>
          </a:xfrm>
          <a:prstGeom prst="line">
            <a:avLst/>
          </a:prstGeom>
          <a:ln w="38100" cap="flat">
            <a:solidFill>
              <a:srgbClr val="000000"/>
            </a:solidFill>
            <a:prstDash val="solid"/>
            <a:headEnd type="none" w="sm" len="sm"/>
            <a:tailEnd type="arrow" w="med" len="sm"/>
          </a:ln>
        </p:spPr>
      </p:sp>
      <p:sp>
        <p:nvSpPr>
          <p:cNvPr id="17" name="AutoShape 17"/>
          <p:cNvSpPr/>
          <p:nvPr/>
        </p:nvSpPr>
        <p:spPr>
          <a:xfrm>
            <a:off x="7137744" y="4645872"/>
            <a:ext cx="1337014" cy="0"/>
          </a:xfrm>
          <a:prstGeom prst="line">
            <a:avLst/>
          </a:prstGeom>
          <a:ln w="38100" cap="flat">
            <a:solidFill>
              <a:srgbClr val="000000"/>
            </a:solidFill>
            <a:prstDash val="solid"/>
            <a:headEnd type="none" w="sm" len="sm"/>
            <a:tailEnd type="arrow" w="med" len="sm"/>
          </a:ln>
        </p:spPr>
      </p:sp>
      <p:sp>
        <p:nvSpPr>
          <p:cNvPr id="18" name="AutoShape 18"/>
          <p:cNvSpPr/>
          <p:nvPr/>
        </p:nvSpPr>
        <p:spPr>
          <a:xfrm>
            <a:off x="7137744" y="5903934"/>
            <a:ext cx="1337014" cy="0"/>
          </a:xfrm>
          <a:prstGeom prst="line">
            <a:avLst/>
          </a:prstGeom>
          <a:ln w="38100" cap="flat">
            <a:solidFill>
              <a:srgbClr val="000000"/>
            </a:solidFill>
            <a:prstDash val="solid"/>
            <a:headEnd type="none" w="sm" len="sm"/>
            <a:tailEnd type="arrow" w="med" len="sm"/>
          </a:ln>
        </p:spPr>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3805291" y="847725"/>
            <a:ext cx="10340846" cy="923330"/>
          </a:xfrm>
          <a:prstGeom prst="rect">
            <a:avLst/>
          </a:prstGeom>
        </p:spPr>
        <p:txBody>
          <a:bodyPr lIns="0" tIns="0" rIns="0" bIns="0" rtlCol="0" anchor="t">
            <a:spAutoFit/>
          </a:bodyPr>
          <a:lstStyle/>
          <a:p>
            <a:pPr algn="ctr">
              <a:lnSpc>
                <a:spcPts val="7200"/>
              </a:lnSpc>
            </a:pPr>
            <a:r>
              <a:rPr lang="en-US" sz="6000" dirty="0">
                <a:solidFill>
                  <a:schemeClr val="accent1">
                    <a:lumMod val="50000"/>
                  </a:schemeClr>
                </a:solidFill>
                <a:latin typeface="Agrandir Ultra-Bold"/>
              </a:rPr>
              <a:t>Parts of a Resume</a:t>
            </a:r>
          </a:p>
        </p:txBody>
      </p:sp>
      <p:sp>
        <p:nvSpPr>
          <p:cNvPr id="3" name="TextBox 3"/>
          <p:cNvSpPr txBox="1"/>
          <p:nvPr/>
        </p:nvSpPr>
        <p:spPr>
          <a:xfrm>
            <a:off x="1274088" y="2637842"/>
            <a:ext cx="15739823" cy="1986751"/>
          </a:xfrm>
          <a:prstGeom prst="rect">
            <a:avLst/>
          </a:prstGeom>
        </p:spPr>
        <p:txBody>
          <a:bodyPr lIns="0" tIns="0" rIns="0" bIns="0" rtlCol="0" anchor="t">
            <a:spAutoFit/>
          </a:bodyPr>
          <a:lstStyle/>
          <a:p>
            <a:pPr algn="ctr">
              <a:lnSpc>
                <a:spcPts val="5281"/>
              </a:lnSpc>
              <a:spcBef>
                <a:spcPct val="0"/>
              </a:spcBef>
            </a:pPr>
            <a:r>
              <a:rPr lang="en-US" sz="4062" spc="-81">
                <a:solidFill>
                  <a:srgbClr val="000000"/>
                </a:solidFill>
                <a:latin typeface="DM Sans Bold"/>
              </a:rPr>
              <a:t>Identifying Information - This first section of your resume should tell who you are and help prospective employers reach you quickly.</a:t>
            </a:r>
          </a:p>
        </p:txBody>
      </p:sp>
      <p:sp>
        <p:nvSpPr>
          <p:cNvPr id="4" name="TextBox 4"/>
          <p:cNvSpPr txBox="1"/>
          <p:nvPr/>
        </p:nvSpPr>
        <p:spPr>
          <a:xfrm>
            <a:off x="1476505" y="5535578"/>
            <a:ext cx="13881262" cy="3166174"/>
          </a:xfrm>
          <a:prstGeom prst="rect">
            <a:avLst/>
          </a:prstGeom>
        </p:spPr>
        <p:txBody>
          <a:bodyPr lIns="0" tIns="0" rIns="0" bIns="0" rtlCol="0" anchor="t">
            <a:spAutoFit/>
          </a:bodyPr>
          <a:lstStyle/>
          <a:p>
            <a:pPr algn="l">
              <a:lnSpc>
                <a:spcPts val="6349"/>
              </a:lnSpc>
            </a:pPr>
            <a:r>
              <a:rPr lang="en-US" sz="4884" spc="-97">
                <a:solidFill>
                  <a:srgbClr val="000000"/>
                </a:solidFill>
                <a:latin typeface="DM Sans Bold"/>
              </a:rPr>
              <a:t>JAY MANALO TIBAYAN</a:t>
            </a:r>
          </a:p>
          <a:p>
            <a:pPr algn="l">
              <a:lnSpc>
                <a:spcPts val="6349"/>
              </a:lnSpc>
            </a:pPr>
            <a:r>
              <a:rPr lang="en-US" sz="4884" spc="-97">
                <a:solidFill>
                  <a:srgbClr val="000000"/>
                </a:solidFill>
                <a:latin typeface="DM Sans"/>
              </a:rPr>
              <a:t>01 Brgy. Kinalaglagan, Mataasnakahoy, Batangas</a:t>
            </a:r>
          </a:p>
          <a:p>
            <a:pPr algn="l">
              <a:lnSpc>
                <a:spcPts val="6349"/>
              </a:lnSpc>
            </a:pPr>
            <a:r>
              <a:rPr lang="en-US" sz="4884" spc="-97">
                <a:solidFill>
                  <a:srgbClr val="000000"/>
                </a:solidFill>
                <a:latin typeface="DM Sans"/>
              </a:rPr>
              <a:t>09123-456-0987</a:t>
            </a:r>
          </a:p>
          <a:p>
            <a:pPr algn="l">
              <a:lnSpc>
                <a:spcPts val="6349"/>
              </a:lnSpc>
              <a:spcBef>
                <a:spcPct val="0"/>
              </a:spcBef>
            </a:pPr>
            <a:r>
              <a:rPr lang="en-US" sz="4884" spc="-97">
                <a:solidFill>
                  <a:srgbClr val="000000"/>
                </a:solidFill>
                <a:latin typeface="DM Sans"/>
              </a:rPr>
              <a:t>jaytibayan01@gmail.com </a:t>
            </a: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3805291" y="847725"/>
            <a:ext cx="10340846" cy="923330"/>
          </a:xfrm>
          <a:prstGeom prst="rect">
            <a:avLst/>
          </a:prstGeom>
        </p:spPr>
        <p:txBody>
          <a:bodyPr lIns="0" tIns="0" rIns="0" bIns="0" rtlCol="0" anchor="t">
            <a:spAutoFit/>
          </a:bodyPr>
          <a:lstStyle/>
          <a:p>
            <a:pPr algn="ctr">
              <a:lnSpc>
                <a:spcPts val="7200"/>
              </a:lnSpc>
            </a:pPr>
            <a:r>
              <a:rPr lang="en-US" sz="6000" dirty="0">
                <a:solidFill>
                  <a:schemeClr val="accent1">
                    <a:lumMod val="50000"/>
                  </a:schemeClr>
                </a:solidFill>
                <a:latin typeface="Agrandir Ultra-Bold"/>
              </a:rPr>
              <a:t>Parts of a Resume</a:t>
            </a:r>
          </a:p>
        </p:txBody>
      </p:sp>
      <p:sp>
        <p:nvSpPr>
          <p:cNvPr id="3" name="TextBox 3"/>
          <p:cNvSpPr txBox="1"/>
          <p:nvPr/>
        </p:nvSpPr>
        <p:spPr>
          <a:xfrm>
            <a:off x="1274088" y="2637842"/>
            <a:ext cx="15739823" cy="1320001"/>
          </a:xfrm>
          <a:prstGeom prst="rect">
            <a:avLst/>
          </a:prstGeom>
        </p:spPr>
        <p:txBody>
          <a:bodyPr lIns="0" tIns="0" rIns="0" bIns="0" rtlCol="0" anchor="t">
            <a:spAutoFit/>
          </a:bodyPr>
          <a:lstStyle/>
          <a:p>
            <a:pPr algn="ctr">
              <a:lnSpc>
                <a:spcPts val="5281"/>
              </a:lnSpc>
              <a:spcBef>
                <a:spcPct val="0"/>
              </a:spcBef>
            </a:pPr>
            <a:r>
              <a:rPr lang="en-US" sz="4062" spc="-81">
                <a:solidFill>
                  <a:srgbClr val="000000"/>
                </a:solidFill>
                <a:latin typeface="DM Sans Bold"/>
              </a:rPr>
              <a:t>II. Job Objective-This section summarizes the type of work you want to do, and the career field in which you are interested.</a:t>
            </a:r>
          </a:p>
        </p:txBody>
      </p:sp>
      <p:sp>
        <p:nvSpPr>
          <p:cNvPr id="4" name="TextBox 4"/>
          <p:cNvSpPr txBox="1"/>
          <p:nvPr/>
        </p:nvSpPr>
        <p:spPr>
          <a:xfrm>
            <a:off x="454223" y="4491243"/>
            <a:ext cx="17379554" cy="5601285"/>
          </a:xfrm>
          <a:prstGeom prst="rect">
            <a:avLst/>
          </a:prstGeom>
        </p:spPr>
        <p:txBody>
          <a:bodyPr lIns="0" tIns="0" rIns="0" bIns="0" rtlCol="0" anchor="t">
            <a:spAutoFit/>
          </a:bodyPr>
          <a:lstStyle/>
          <a:p>
            <a:pPr algn="l">
              <a:lnSpc>
                <a:spcPts val="4456"/>
              </a:lnSpc>
            </a:pPr>
            <a:r>
              <a:rPr lang="en-US" sz="3428" spc="-68">
                <a:solidFill>
                  <a:srgbClr val="000000"/>
                </a:solidFill>
                <a:latin typeface="DM Sans"/>
              </a:rPr>
              <a:t>1 .  An exciting position within any state government agency doing interesting things.</a:t>
            </a:r>
          </a:p>
          <a:p>
            <a:pPr algn="l">
              <a:lnSpc>
                <a:spcPts val="4456"/>
              </a:lnSpc>
            </a:pPr>
            <a:endParaRPr lang="en-US" sz="3428" spc="-68">
              <a:solidFill>
                <a:srgbClr val="000000"/>
              </a:solidFill>
              <a:latin typeface="DM Sans"/>
            </a:endParaRPr>
          </a:p>
          <a:p>
            <a:pPr algn="l">
              <a:lnSpc>
                <a:spcPts val="4456"/>
              </a:lnSpc>
            </a:pPr>
            <a:r>
              <a:rPr lang="en-US" sz="3428" spc="-68">
                <a:solidFill>
                  <a:srgbClr val="000000"/>
                </a:solidFill>
                <a:latin typeface="DM Sans"/>
              </a:rPr>
              <a:t>2. To obtain a sales management position with a highly visible, multi-billion dollar, international, food distribution company located in the north eastern part of the United States, preferably New England.</a:t>
            </a:r>
          </a:p>
          <a:p>
            <a:pPr algn="l">
              <a:lnSpc>
                <a:spcPts val="4456"/>
              </a:lnSpc>
            </a:pPr>
            <a:endParaRPr lang="en-US" sz="3428" spc="-68">
              <a:solidFill>
                <a:srgbClr val="000000"/>
              </a:solidFill>
              <a:latin typeface="DM Sans"/>
            </a:endParaRPr>
          </a:p>
          <a:p>
            <a:pPr algn="l">
              <a:lnSpc>
                <a:spcPts val="4456"/>
              </a:lnSpc>
            </a:pPr>
            <a:r>
              <a:rPr lang="en-US" sz="3428" spc="-68">
                <a:solidFill>
                  <a:srgbClr val="000000"/>
                </a:solidFill>
                <a:latin typeface="DM Sans"/>
              </a:rPr>
              <a:t>3. Entry-level human services position where I can be promoted to a supervisory position.</a:t>
            </a:r>
          </a:p>
          <a:p>
            <a:pPr algn="l">
              <a:lnSpc>
                <a:spcPts val="4456"/>
              </a:lnSpc>
            </a:pPr>
            <a:endParaRPr lang="en-US" sz="3428" spc="-68">
              <a:solidFill>
                <a:srgbClr val="000000"/>
              </a:solidFill>
              <a:latin typeface="DM Sans"/>
            </a:endParaRPr>
          </a:p>
          <a:p>
            <a:pPr algn="l">
              <a:lnSpc>
                <a:spcPts val="4456"/>
              </a:lnSpc>
              <a:spcBef>
                <a:spcPct val="0"/>
              </a:spcBef>
            </a:pPr>
            <a:r>
              <a:rPr lang="en-US" sz="3428" spc="-68">
                <a:solidFill>
                  <a:srgbClr val="000000"/>
                </a:solidFill>
                <a:latin typeface="DM Sans"/>
              </a:rPr>
              <a:t>4. To obtain an entry-level position within a financial institution requiring strong analytical and organizational skills.</a:t>
            </a: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3805291" y="466725"/>
            <a:ext cx="10340846" cy="923330"/>
          </a:xfrm>
          <a:prstGeom prst="rect">
            <a:avLst/>
          </a:prstGeom>
        </p:spPr>
        <p:txBody>
          <a:bodyPr lIns="0" tIns="0" rIns="0" bIns="0" rtlCol="0" anchor="t">
            <a:spAutoFit/>
          </a:bodyPr>
          <a:lstStyle/>
          <a:p>
            <a:pPr algn="ctr">
              <a:lnSpc>
                <a:spcPts val="7200"/>
              </a:lnSpc>
            </a:pPr>
            <a:r>
              <a:rPr lang="en-US" sz="6000" dirty="0">
                <a:solidFill>
                  <a:schemeClr val="accent1">
                    <a:lumMod val="50000"/>
                  </a:schemeClr>
                </a:solidFill>
                <a:latin typeface="Agrandir Ultra-Bold"/>
              </a:rPr>
              <a:t>Parts of a Resume</a:t>
            </a:r>
          </a:p>
        </p:txBody>
      </p:sp>
      <p:sp>
        <p:nvSpPr>
          <p:cNvPr id="3" name="TextBox 3"/>
          <p:cNvSpPr txBox="1"/>
          <p:nvPr/>
        </p:nvSpPr>
        <p:spPr>
          <a:xfrm>
            <a:off x="750673" y="1940740"/>
            <a:ext cx="16769249" cy="8117660"/>
          </a:xfrm>
          <a:prstGeom prst="rect">
            <a:avLst/>
          </a:prstGeom>
        </p:spPr>
        <p:txBody>
          <a:bodyPr lIns="0" tIns="0" rIns="0" bIns="0" rtlCol="0" anchor="t">
            <a:spAutoFit/>
          </a:bodyPr>
          <a:lstStyle/>
          <a:p>
            <a:pPr algn="l">
              <a:lnSpc>
                <a:spcPts val="4633"/>
              </a:lnSpc>
            </a:pPr>
            <a:r>
              <a:rPr lang="en-US" sz="3564" spc="-71">
                <a:solidFill>
                  <a:srgbClr val="000000"/>
                </a:solidFill>
                <a:latin typeface="DM Sans Bold"/>
              </a:rPr>
              <a:t>III.Education - For most graduates, the most important qualification they have to offer employers is their education. Therefore this section should be listed on your resume directly below your objective statement.</a:t>
            </a:r>
          </a:p>
          <a:p>
            <a:pPr algn="l">
              <a:lnSpc>
                <a:spcPts val="4633"/>
              </a:lnSpc>
            </a:pPr>
            <a:endParaRPr lang="en-US" sz="3564" spc="-71">
              <a:solidFill>
                <a:srgbClr val="000000"/>
              </a:solidFill>
              <a:latin typeface="DM Sans Bold"/>
            </a:endParaRPr>
          </a:p>
          <a:p>
            <a:pPr algn="l">
              <a:lnSpc>
                <a:spcPts val="4633"/>
              </a:lnSpc>
            </a:pPr>
            <a:r>
              <a:rPr lang="en-US" sz="3564" spc="-71">
                <a:solidFill>
                  <a:srgbClr val="000000"/>
                </a:solidFill>
                <a:latin typeface="DM Sans"/>
              </a:rPr>
              <a:t>• List the names and dates of degrees conferred in reverse chronological order along with the names of the degree granting institutions.</a:t>
            </a:r>
          </a:p>
          <a:p>
            <a:pPr algn="l">
              <a:lnSpc>
                <a:spcPts val="4633"/>
              </a:lnSpc>
            </a:pPr>
            <a:endParaRPr lang="en-US" sz="3564" spc="-71">
              <a:solidFill>
                <a:srgbClr val="000000"/>
              </a:solidFill>
              <a:latin typeface="DM Sans"/>
            </a:endParaRPr>
          </a:p>
          <a:p>
            <a:pPr algn="l">
              <a:lnSpc>
                <a:spcPts val="4633"/>
              </a:lnSpc>
            </a:pPr>
            <a:r>
              <a:rPr lang="en-US" sz="3564" spc="-71">
                <a:solidFill>
                  <a:srgbClr val="000000"/>
                </a:solidFill>
                <a:latin typeface="DM Sans"/>
              </a:rPr>
              <a:t>•It is advisable to specify major and minor fields of study, and to list courses of particular relevance to your job objective.</a:t>
            </a:r>
          </a:p>
          <a:p>
            <a:pPr algn="l">
              <a:lnSpc>
                <a:spcPts val="4633"/>
              </a:lnSpc>
            </a:pPr>
            <a:endParaRPr lang="en-US" sz="3564" spc="-71">
              <a:solidFill>
                <a:srgbClr val="000000"/>
              </a:solidFill>
              <a:latin typeface="DM Sans"/>
            </a:endParaRPr>
          </a:p>
          <a:p>
            <a:pPr algn="l">
              <a:lnSpc>
                <a:spcPts val="4633"/>
              </a:lnSpc>
            </a:pPr>
            <a:r>
              <a:rPr lang="en-US" sz="3564" spc="-71">
                <a:solidFill>
                  <a:srgbClr val="000000"/>
                </a:solidFill>
                <a:latin typeface="DM Sans"/>
              </a:rPr>
              <a:t>•Special achievements or honors can be included in this section or in a separate section (usually titled, Honors &amp; Awards)</a:t>
            </a:r>
          </a:p>
          <a:p>
            <a:pPr algn="l">
              <a:lnSpc>
                <a:spcPts val="4633"/>
              </a:lnSpc>
            </a:pPr>
            <a:endParaRPr lang="en-US" sz="3564" spc="-71">
              <a:solidFill>
                <a:srgbClr val="000000"/>
              </a:solidFill>
              <a:latin typeface="DM Sans"/>
            </a:endParaRPr>
          </a:p>
          <a:p>
            <a:pPr algn="l">
              <a:lnSpc>
                <a:spcPts val="4633"/>
              </a:lnSpc>
              <a:spcBef>
                <a:spcPct val="0"/>
              </a:spcBef>
            </a:pPr>
            <a:r>
              <a:rPr lang="en-US" sz="3564" spc="-71">
                <a:solidFill>
                  <a:srgbClr val="000000"/>
                </a:solidFill>
                <a:latin typeface="DM Sans"/>
              </a:rPr>
              <a:t>•If you have a strong G.W.A., list it. At least above a 1.75</a:t>
            </a: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3805291" y="466725"/>
            <a:ext cx="10340846" cy="923330"/>
          </a:xfrm>
          <a:prstGeom prst="rect">
            <a:avLst/>
          </a:prstGeom>
        </p:spPr>
        <p:txBody>
          <a:bodyPr lIns="0" tIns="0" rIns="0" bIns="0" rtlCol="0" anchor="t">
            <a:spAutoFit/>
          </a:bodyPr>
          <a:lstStyle/>
          <a:p>
            <a:pPr algn="ctr">
              <a:lnSpc>
                <a:spcPts val="7200"/>
              </a:lnSpc>
            </a:pPr>
            <a:r>
              <a:rPr lang="en-US" sz="6000" dirty="0">
                <a:solidFill>
                  <a:schemeClr val="accent1">
                    <a:lumMod val="50000"/>
                  </a:schemeClr>
                </a:solidFill>
                <a:latin typeface="Agrandir Ultra-Bold"/>
              </a:rPr>
              <a:t>Education</a:t>
            </a:r>
          </a:p>
        </p:txBody>
      </p:sp>
      <p:sp>
        <p:nvSpPr>
          <p:cNvPr id="3" name="TextBox 3"/>
          <p:cNvSpPr txBox="1"/>
          <p:nvPr/>
        </p:nvSpPr>
        <p:spPr>
          <a:xfrm>
            <a:off x="759376" y="3330876"/>
            <a:ext cx="16769249" cy="5793560"/>
          </a:xfrm>
          <a:prstGeom prst="rect">
            <a:avLst/>
          </a:prstGeom>
        </p:spPr>
        <p:txBody>
          <a:bodyPr lIns="0" tIns="0" rIns="0" bIns="0" rtlCol="0" anchor="t">
            <a:spAutoFit/>
          </a:bodyPr>
          <a:lstStyle/>
          <a:p>
            <a:pPr algn="l">
              <a:lnSpc>
                <a:spcPts val="4633"/>
              </a:lnSpc>
            </a:pPr>
            <a:r>
              <a:rPr lang="en-US" sz="3564" spc="-71">
                <a:solidFill>
                  <a:srgbClr val="000000"/>
                </a:solidFill>
                <a:latin typeface="DM Sans Bold"/>
              </a:rPr>
              <a:t>Masters of Arts in Education major in English Teaching and Literature</a:t>
            </a:r>
          </a:p>
          <a:p>
            <a:pPr algn="l">
              <a:lnSpc>
                <a:spcPts val="4633"/>
              </a:lnSpc>
            </a:pPr>
            <a:r>
              <a:rPr lang="en-US" sz="3564" spc="-71">
                <a:solidFill>
                  <a:srgbClr val="000000"/>
                </a:solidFill>
                <a:latin typeface="DM Sans"/>
              </a:rPr>
              <a:t>2023-Present</a:t>
            </a:r>
          </a:p>
          <a:p>
            <a:pPr algn="l">
              <a:lnSpc>
                <a:spcPts val="4633"/>
              </a:lnSpc>
            </a:pPr>
            <a:r>
              <a:rPr lang="en-US" sz="3564" spc="-71">
                <a:solidFill>
                  <a:srgbClr val="000000"/>
                </a:solidFill>
                <a:latin typeface="DM Sans"/>
              </a:rPr>
              <a:t>Golden Gate Colleges</a:t>
            </a:r>
          </a:p>
          <a:p>
            <a:pPr algn="l">
              <a:lnSpc>
                <a:spcPts val="4633"/>
              </a:lnSpc>
            </a:pPr>
            <a:endParaRPr lang="en-US" sz="3564" spc="-71">
              <a:solidFill>
                <a:srgbClr val="000000"/>
              </a:solidFill>
              <a:latin typeface="DM Sans"/>
            </a:endParaRPr>
          </a:p>
          <a:p>
            <a:pPr algn="l">
              <a:lnSpc>
                <a:spcPts val="4633"/>
              </a:lnSpc>
            </a:pPr>
            <a:r>
              <a:rPr lang="en-US" sz="3564" spc="-71">
                <a:solidFill>
                  <a:srgbClr val="000000"/>
                </a:solidFill>
                <a:latin typeface="DM Sans Bold"/>
              </a:rPr>
              <a:t>Bachelor of Secondary Education major in English</a:t>
            </a:r>
          </a:p>
          <a:p>
            <a:pPr algn="l">
              <a:lnSpc>
                <a:spcPts val="4633"/>
              </a:lnSpc>
            </a:pPr>
            <a:r>
              <a:rPr lang="en-US" sz="3564" spc="-71">
                <a:solidFill>
                  <a:srgbClr val="000000"/>
                </a:solidFill>
                <a:latin typeface="DM Sans Bold Italics"/>
              </a:rPr>
              <a:t>Cum Laude</a:t>
            </a:r>
          </a:p>
          <a:p>
            <a:pPr algn="l">
              <a:lnSpc>
                <a:spcPts val="4633"/>
              </a:lnSpc>
            </a:pPr>
            <a:r>
              <a:rPr lang="en-US" sz="3564" spc="-71">
                <a:solidFill>
                  <a:srgbClr val="000000"/>
                </a:solidFill>
                <a:latin typeface="DM Sans Bold"/>
              </a:rPr>
              <a:t>GPA: 1.75</a:t>
            </a:r>
          </a:p>
          <a:p>
            <a:pPr algn="l">
              <a:lnSpc>
                <a:spcPts val="4633"/>
              </a:lnSpc>
            </a:pPr>
            <a:r>
              <a:rPr lang="en-US" sz="3564" spc="-71">
                <a:solidFill>
                  <a:srgbClr val="000000"/>
                </a:solidFill>
                <a:latin typeface="DM Sans"/>
              </a:rPr>
              <a:t>2016</a:t>
            </a:r>
          </a:p>
          <a:p>
            <a:pPr algn="l">
              <a:lnSpc>
                <a:spcPts val="4633"/>
              </a:lnSpc>
            </a:pPr>
            <a:r>
              <a:rPr lang="en-US" sz="3564" spc="-71">
                <a:solidFill>
                  <a:srgbClr val="000000"/>
                </a:solidFill>
                <a:latin typeface="DM Sans"/>
              </a:rPr>
              <a:t>Kolehiyo ng Lungsod ng Lipa</a:t>
            </a:r>
          </a:p>
          <a:p>
            <a:pPr algn="l">
              <a:lnSpc>
                <a:spcPts val="4633"/>
              </a:lnSpc>
              <a:spcBef>
                <a:spcPct val="0"/>
              </a:spcBef>
            </a:pPr>
            <a:r>
              <a:rPr lang="en-US" sz="3564" spc="-71">
                <a:solidFill>
                  <a:srgbClr val="000000"/>
                </a:solidFill>
                <a:latin typeface="DM Sans"/>
              </a:rPr>
              <a:t> </a:t>
            </a: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3681724" y="847725"/>
            <a:ext cx="10340846" cy="923330"/>
          </a:xfrm>
          <a:prstGeom prst="rect">
            <a:avLst/>
          </a:prstGeom>
        </p:spPr>
        <p:txBody>
          <a:bodyPr lIns="0" tIns="0" rIns="0" bIns="0" rtlCol="0" anchor="t">
            <a:spAutoFit/>
          </a:bodyPr>
          <a:lstStyle/>
          <a:p>
            <a:pPr algn="ctr">
              <a:lnSpc>
                <a:spcPts val="7200"/>
              </a:lnSpc>
            </a:pPr>
            <a:r>
              <a:rPr lang="en-US" sz="6000" dirty="0">
                <a:solidFill>
                  <a:schemeClr val="accent1">
                    <a:lumMod val="50000"/>
                  </a:schemeClr>
                </a:solidFill>
                <a:latin typeface="Agrandir Ultra-Bold"/>
              </a:rPr>
              <a:t>Work Experience</a:t>
            </a:r>
          </a:p>
        </p:txBody>
      </p:sp>
      <p:sp>
        <p:nvSpPr>
          <p:cNvPr id="3" name="TextBox 3"/>
          <p:cNvSpPr txBox="1"/>
          <p:nvPr/>
        </p:nvSpPr>
        <p:spPr>
          <a:xfrm>
            <a:off x="759376" y="2620362"/>
            <a:ext cx="16769249" cy="1726385"/>
          </a:xfrm>
          <a:prstGeom prst="rect">
            <a:avLst/>
          </a:prstGeom>
        </p:spPr>
        <p:txBody>
          <a:bodyPr lIns="0" tIns="0" rIns="0" bIns="0" rtlCol="0" anchor="t">
            <a:spAutoFit/>
          </a:bodyPr>
          <a:lstStyle/>
          <a:p>
            <a:pPr algn="l">
              <a:lnSpc>
                <a:spcPts val="4633"/>
              </a:lnSpc>
            </a:pPr>
            <a:r>
              <a:rPr lang="en-US" sz="3564" spc="-71">
                <a:solidFill>
                  <a:srgbClr val="000000"/>
                </a:solidFill>
                <a:latin typeface="DM Sans Bold"/>
              </a:rPr>
              <a:t>IV. Experience - For each work experience, list your position title,</a:t>
            </a:r>
          </a:p>
          <a:p>
            <a:pPr algn="l">
              <a:lnSpc>
                <a:spcPts val="4633"/>
              </a:lnSpc>
            </a:pPr>
            <a:r>
              <a:rPr lang="en-US" sz="3564" spc="-71">
                <a:solidFill>
                  <a:srgbClr val="000000"/>
                </a:solidFill>
                <a:latin typeface="DM Sans Bold"/>
              </a:rPr>
              <a:t>the name of the organization your worked for,and the dates you worked. </a:t>
            </a:r>
          </a:p>
          <a:p>
            <a:pPr algn="l">
              <a:lnSpc>
                <a:spcPts val="4633"/>
              </a:lnSpc>
              <a:spcBef>
                <a:spcPct val="0"/>
              </a:spcBef>
            </a:pPr>
            <a:r>
              <a:rPr lang="en-US" sz="3564" spc="-71">
                <a:solidFill>
                  <a:srgbClr val="000000"/>
                </a:solidFill>
                <a:latin typeface="DM Sans"/>
              </a:rPr>
              <a:t> </a:t>
            </a:r>
          </a:p>
        </p:txBody>
      </p:sp>
      <p:sp>
        <p:nvSpPr>
          <p:cNvPr id="4" name="TextBox 4"/>
          <p:cNvSpPr txBox="1"/>
          <p:nvPr/>
        </p:nvSpPr>
        <p:spPr>
          <a:xfrm>
            <a:off x="759376" y="4744222"/>
            <a:ext cx="16769249" cy="4631510"/>
          </a:xfrm>
          <a:prstGeom prst="rect">
            <a:avLst/>
          </a:prstGeom>
        </p:spPr>
        <p:txBody>
          <a:bodyPr lIns="0" tIns="0" rIns="0" bIns="0" rtlCol="0" anchor="t">
            <a:spAutoFit/>
          </a:bodyPr>
          <a:lstStyle/>
          <a:p>
            <a:pPr algn="l">
              <a:lnSpc>
                <a:spcPts val="4633"/>
              </a:lnSpc>
            </a:pPr>
            <a:r>
              <a:rPr lang="en-US" sz="3564" spc="-71">
                <a:solidFill>
                  <a:srgbClr val="000000"/>
                </a:solidFill>
                <a:latin typeface="DM Sans Bold"/>
              </a:rPr>
              <a:t>Guest Lecturer</a:t>
            </a:r>
          </a:p>
          <a:p>
            <a:pPr algn="l">
              <a:lnSpc>
                <a:spcPts val="4633"/>
              </a:lnSpc>
            </a:pPr>
            <a:r>
              <a:rPr lang="en-US" sz="3564" spc="-71">
                <a:solidFill>
                  <a:srgbClr val="000000"/>
                </a:solidFill>
                <a:latin typeface="DM Sans"/>
              </a:rPr>
              <a:t>Batangas State University Pablo Borbon Main Campus</a:t>
            </a:r>
          </a:p>
          <a:p>
            <a:pPr algn="l">
              <a:lnSpc>
                <a:spcPts val="4633"/>
              </a:lnSpc>
            </a:pPr>
            <a:r>
              <a:rPr lang="en-US" sz="3564" spc="-71">
                <a:solidFill>
                  <a:srgbClr val="000000"/>
                </a:solidFill>
                <a:latin typeface="DM Sans"/>
              </a:rPr>
              <a:t>2018-2023</a:t>
            </a:r>
          </a:p>
          <a:p>
            <a:pPr algn="l">
              <a:lnSpc>
                <a:spcPts val="4633"/>
              </a:lnSpc>
            </a:pPr>
            <a:endParaRPr lang="en-US" sz="3564" spc="-71">
              <a:solidFill>
                <a:srgbClr val="000000"/>
              </a:solidFill>
              <a:latin typeface="DM Sans"/>
            </a:endParaRPr>
          </a:p>
          <a:p>
            <a:pPr algn="l">
              <a:lnSpc>
                <a:spcPts val="4633"/>
              </a:lnSpc>
            </a:pPr>
            <a:r>
              <a:rPr lang="en-US" sz="3564" spc="-71">
                <a:solidFill>
                  <a:srgbClr val="000000"/>
                </a:solidFill>
                <a:latin typeface="DM Sans Bold"/>
              </a:rPr>
              <a:t>Teacher II</a:t>
            </a:r>
          </a:p>
          <a:p>
            <a:pPr algn="l">
              <a:lnSpc>
                <a:spcPts val="4633"/>
              </a:lnSpc>
            </a:pPr>
            <a:r>
              <a:rPr lang="en-US" sz="3564" spc="-71">
                <a:solidFill>
                  <a:srgbClr val="000000"/>
                </a:solidFill>
                <a:latin typeface="DM Sans"/>
              </a:rPr>
              <a:t>Fernando Air Base Integrated National High School</a:t>
            </a:r>
          </a:p>
          <a:p>
            <a:pPr algn="l">
              <a:lnSpc>
                <a:spcPts val="4633"/>
              </a:lnSpc>
            </a:pPr>
            <a:r>
              <a:rPr lang="en-US" sz="3564" spc="-71">
                <a:solidFill>
                  <a:srgbClr val="000000"/>
                </a:solidFill>
                <a:latin typeface="DM Sans"/>
              </a:rPr>
              <a:t>2022-present</a:t>
            </a:r>
          </a:p>
          <a:p>
            <a:pPr algn="l">
              <a:lnSpc>
                <a:spcPts val="4633"/>
              </a:lnSpc>
              <a:spcBef>
                <a:spcPct val="0"/>
              </a:spcBef>
            </a:pPr>
            <a:r>
              <a:rPr lang="en-US" sz="3564" spc="-71">
                <a:solidFill>
                  <a:srgbClr val="000000"/>
                </a:solidFill>
                <a:latin typeface="DM Sans"/>
              </a:rPr>
              <a:t> </a:t>
            </a: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3681724" y="847725"/>
            <a:ext cx="10340846" cy="923330"/>
          </a:xfrm>
          <a:prstGeom prst="rect">
            <a:avLst/>
          </a:prstGeom>
        </p:spPr>
        <p:txBody>
          <a:bodyPr lIns="0" tIns="0" rIns="0" bIns="0" rtlCol="0" anchor="t">
            <a:spAutoFit/>
          </a:bodyPr>
          <a:lstStyle/>
          <a:p>
            <a:pPr algn="ctr">
              <a:lnSpc>
                <a:spcPts val="7200"/>
              </a:lnSpc>
            </a:pPr>
            <a:r>
              <a:rPr lang="en-US" sz="6000" dirty="0">
                <a:solidFill>
                  <a:schemeClr val="accent1">
                    <a:lumMod val="50000"/>
                  </a:schemeClr>
                </a:solidFill>
                <a:latin typeface="Agrandir Ultra-Bold"/>
              </a:rPr>
              <a:t>Skills</a:t>
            </a:r>
          </a:p>
        </p:txBody>
      </p:sp>
      <p:sp>
        <p:nvSpPr>
          <p:cNvPr id="3" name="TextBox 3"/>
          <p:cNvSpPr txBox="1"/>
          <p:nvPr/>
        </p:nvSpPr>
        <p:spPr>
          <a:xfrm>
            <a:off x="741405" y="3094445"/>
            <a:ext cx="17259300" cy="5507528"/>
          </a:xfrm>
          <a:prstGeom prst="rect">
            <a:avLst/>
          </a:prstGeom>
        </p:spPr>
        <p:txBody>
          <a:bodyPr lIns="0" tIns="0" rIns="0" bIns="0" rtlCol="0" anchor="t">
            <a:spAutoFit/>
          </a:bodyPr>
          <a:lstStyle/>
          <a:p>
            <a:pPr algn="l">
              <a:lnSpc>
                <a:spcPts val="6301"/>
              </a:lnSpc>
            </a:pPr>
            <a:r>
              <a:rPr lang="en-US" sz="4846" spc="-96">
                <a:solidFill>
                  <a:srgbClr val="000000"/>
                </a:solidFill>
                <a:latin typeface="DM Sans Bold"/>
              </a:rPr>
              <a:t>Computer Skills: </a:t>
            </a:r>
          </a:p>
          <a:p>
            <a:pPr algn="l">
              <a:lnSpc>
                <a:spcPts val="6301"/>
              </a:lnSpc>
            </a:pPr>
            <a:r>
              <a:rPr lang="en-US" sz="4846" spc="-96">
                <a:solidFill>
                  <a:srgbClr val="000000"/>
                </a:solidFill>
                <a:latin typeface="DM Sans Bold"/>
              </a:rPr>
              <a:t>Proficient in Microsoft Word, Excel, &amp;Access, HTML, etc.</a:t>
            </a:r>
          </a:p>
          <a:p>
            <a:pPr algn="l">
              <a:lnSpc>
                <a:spcPts val="6301"/>
              </a:lnSpc>
            </a:pPr>
            <a:endParaRPr lang="en-US" sz="4846" spc="-96">
              <a:solidFill>
                <a:srgbClr val="000000"/>
              </a:solidFill>
              <a:latin typeface="DM Sans Bold"/>
            </a:endParaRPr>
          </a:p>
          <a:p>
            <a:pPr algn="l">
              <a:lnSpc>
                <a:spcPts val="6301"/>
              </a:lnSpc>
            </a:pPr>
            <a:r>
              <a:rPr lang="en-US" sz="4846" spc="-96">
                <a:solidFill>
                  <a:srgbClr val="000000"/>
                </a:solidFill>
                <a:latin typeface="DM Sans Bold"/>
              </a:rPr>
              <a:t>Additional Skills:</a:t>
            </a:r>
          </a:p>
          <a:p>
            <a:pPr algn="l">
              <a:lnSpc>
                <a:spcPts val="6301"/>
              </a:lnSpc>
            </a:pPr>
            <a:r>
              <a:rPr lang="en-US" sz="4846" spc="-96">
                <a:solidFill>
                  <a:srgbClr val="000000"/>
                </a:solidFill>
                <a:latin typeface="DM Sans Bold"/>
              </a:rPr>
              <a:t>*Research skils,  </a:t>
            </a:r>
          </a:p>
          <a:p>
            <a:pPr algn="l">
              <a:lnSpc>
                <a:spcPts val="6301"/>
              </a:lnSpc>
            </a:pPr>
            <a:r>
              <a:rPr lang="en-US" sz="4846" spc="-96">
                <a:solidFill>
                  <a:srgbClr val="000000"/>
                </a:solidFill>
                <a:latin typeface="DM Sans Bold"/>
              </a:rPr>
              <a:t>Foreign Language skills, Intermediate level in Spanish</a:t>
            </a:r>
          </a:p>
          <a:p>
            <a:pPr algn="l">
              <a:lnSpc>
                <a:spcPts val="6301"/>
              </a:lnSpc>
              <a:spcBef>
                <a:spcPct val="0"/>
              </a:spcBef>
            </a:pPr>
            <a:endParaRPr lang="en-US" sz="4846" spc="-96">
              <a:solidFill>
                <a:srgbClr val="000000"/>
              </a:solidFill>
              <a:latin typeface="DM Sans Bold"/>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3681724" y="390525"/>
            <a:ext cx="10340846" cy="923330"/>
          </a:xfrm>
          <a:prstGeom prst="rect">
            <a:avLst/>
          </a:prstGeom>
        </p:spPr>
        <p:txBody>
          <a:bodyPr lIns="0" tIns="0" rIns="0" bIns="0" rtlCol="0" anchor="t">
            <a:spAutoFit/>
          </a:bodyPr>
          <a:lstStyle/>
          <a:p>
            <a:pPr algn="ctr">
              <a:lnSpc>
                <a:spcPts val="7200"/>
              </a:lnSpc>
            </a:pPr>
            <a:r>
              <a:rPr lang="en-US" sz="6000" dirty="0">
                <a:solidFill>
                  <a:schemeClr val="accent1">
                    <a:lumMod val="50000"/>
                  </a:schemeClr>
                </a:solidFill>
                <a:latin typeface="Agrandir Ultra-Bold"/>
              </a:rPr>
              <a:t>References</a:t>
            </a:r>
          </a:p>
        </p:txBody>
      </p:sp>
      <p:sp>
        <p:nvSpPr>
          <p:cNvPr id="3" name="TextBox 3"/>
          <p:cNvSpPr txBox="1"/>
          <p:nvPr/>
        </p:nvSpPr>
        <p:spPr>
          <a:xfrm>
            <a:off x="514350" y="2170491"/>
            <a:ext cx="17259300" cy="7087809"/>
          </a:xfrm>
          <a:prstGeom prst="rect">
            <a:avLst/>
          </a:prstGeom>
        </p:spPr>
        <p:txBody>
          <a:bodyPr lIns="0" tIns="0" rIns="0" bIns="0" rtlCol="0" anchor="t">
            <a:spAutoFit/>
          </a:bodyPr>
          <a:lstStyle/>
          <a:p>
            <a:pPr algn="l">
              <a:lnSpc>
                <a:spcPts val="6301"/>
              </a:lnSpc>
            </a:pPr>
            <a:endParaRPr/>
          </a:p>
          <a:p>
            <a:pPr algn="l">
              <a:lnSpc>
                <a:spcPts val="6301"/>
              </a:lnSpc>
            </a:pPr>
            <a:r>
              <a:rPr lang="en-US" sz="4846" spc="-96">
                <a:solidFill>
                  <a:srgbClr val="000000"/>
                </a:solidFill>
                <a:latin typeface="DM Sans Bold"/>
              </a:rPr>
              <a:t>• References are individuals who can attest to your qualifications for a particular position, people who can discuss your skills and attributes.</a:t>
            </a:r>
          </a:p>
          <a:p>
            <a:pPr algn="l">
              <a:lnSpc>
                <a:spcPts val="6301"/>
              </a:lnSpc>
            </a:pPr>
            <a:endParaRPr lang="en-US" sz="4846" spc="-96">
              <a:solidFill>
                <a:srgbClr val="000000"/>
              </a:solidFill>
              <a:latin typeface="DM Sans Bold"/>
            </a:endParaRPr>
          </a:p>
          <a:p>
            <a:pPr algn="l">
              <a:lnSpc>
                <a:spcPts val="6301"/>
              </a:lnSpc>
            </a:pPr>
            <a:r>
              <a:rPr lang="en-US" sz="4846" spc="-96">
                <a:solidFill>
                  <a:srgbClr val="000000"/>
                </a:solidFill>
                <a:latin typeface="DM Sans Bold"/>
              </a:rPr>
              <a:t>• Create a separate page to use for listing your references.  You should select 3  people to serve as your</a:t>
            </a:r>
          </a:p>
          <a:p>
            <a:pPr algn="l">
              <a:lnSpc>
                <a:spcPts val="6301"/>
              </a:lnSpc>
              <a:spcBef>
                <a:spcPct val="0"/>
              </a:spcBef>
            </a:pPr>
            <a:r>
              <a:rPr lang="en-US" sz="4846" spc="-96">
                <a:solidFill>
                  <a:srgbClr val="000000"/>
                </a:solidFill>
                <a:latin typeface="DM Sans Bold"/>
              </a:rPr>
              <a:t>references and list them in the order you want them to be contacted.</a:t>
            </a: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26040-6BB4-D78C-453A-7DB4733DA8E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7D84098-CB43-FDFE-DE3E-67FB7EAF9EDC}"/>
              </a:ext>
            </a:extLst>
          </p:cNvPr>
          <p:cNvSpPr txBox="1"/>
          <p:nvPr/>
        </p:nvSpPr>
        <p:spPr>
          <a:xfrm>
            <a:off x="5181600" y="3543300"/>
            <a:ext cx="8305800" cy="2215991"/>
          </a:xfrm>
          <a:prstGeom prst="rect">
            <a:avLst/>
          </a:prstGeom>
          <a:noFill/>
        </p:spPr>
        <p:txBody>
          <a:bodyPr wrap="square">
            <a:spAutoFit/>
          </a:bodyPr>
          <a:lstStyle/>
          <a:p>
            <a:pPr>
              <a:buNone/>
            </a:pPr>
            <a:r>
              <a:rPr lang="en-PH" sz="13800" i="1" dirty="0">
                <a:latin typeface="Bookman Old Style" panose="02050604050505020204" pitchFamily="18" charset="0"/>
              </a:rPr>
              <a:t>Pre-test</a:t>
            </a:r>
            <a:endParaRPr lang="en-PH" sz="13800" b="1" i="1" dirty="0">
              <a:latin typeface="Bookman Old Style" panose="02050604050505020204" pitchFamily="18" charset="0"/>
            </a:endParaRPr>
          </a:p>
        </p:txBody>
      </p:sp>
    </p:spTree>
    <p:extLst>
      <p:ext uri="{BB962C8B-B14F-4D97-AF65-F5344CB8AC3E}">
        <p14:creationId xmlns:p14="http://schemas.microsoft.com/office/powerpoint/2010/main" val="4198274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3468495" y="390525"/>
            <a:ext cx="10340846" cy="923330"/>
          </a:xfrm>
          <a:prstGeom prst="rect">
            <a:avLst/>
          </a:prstGeom>
        </p:spPr>
        <p:txBody>
          <a:bodyPr lIns="0" tIns="0" rIns="0" bIns="0" rtlCol="0" anchor="t">
            <a:spAutoFit/>
          </a:bodyPr>
          <a:lstStyle/>
          <a:p>
            <a:pPr algn="ctr">
              <a:lnSpc>
                <a:spcPts val="7200"/>
              </a:lnSpc>
            </a:pPr>
            <a:r>
              <a:rPr lang="en-US" sz="6000" dirty="0">
                <a:solidFill>
                  <a:schemeClr val="accent1">
                    <a:lumMod val="50000"/>
                  </a:schemeClr>
                </a:solidFill>
                <a:latin typeface="Agrandir Ultra-Bold"/>
              </a:rPr>
              <a:t>Presentation</a:t>
            </a:r>
          </a:p>
        </p:txBody>
      </p:sp>
      <p:sp>
        <p:nvSpPr>
          <p:cNvPr id="3" name="TextBox 3"/>
          <p:cNvSpPr txBox="1"/>
          <p:nvPr/>
        </p:nvSpPr>
        <p:spPr>
          <a:xfrm>
            <a:off x="750673" y="1785534"/>
            <a:ext cx="16248950" cy="8179890"/>
          </a:xfrm>
          <a:prstGeom prst="rect">
            <a:avLst/>
          </a:prstGeom>
        </p:spPr>
        <p:txBody>
          <a:bodyPr lIns="0" tIns="0" rIns="0" bIns="0" rtlCol="0" anchor="t">
            <a:spAutoFit/>
          </a:bodyPr>
          <a:lstStyle/>
          <a:p>
            <a:pPr algn="l">
              <a:lnSpc>
                <a:spcPts val="5863"/>
              </a:lnSpc>
            </a:pPr>
            <a:r>
              <a:rPr lang="en-US" sz="4510" spc="-90">
                <a:solidFill>
                  <a:srgbClr val="000000"/>
                </a:solidFill>
                <a:latin typeface="DM Sans"/>
              </a:rPr>
              <a:t>Create an effective layout</a:t>
            </a:r>
          </a:p>
          <a:p>
            <a:pPr algn="l">
              <a:lnSpc>
                <a:spcPts val="5863"/>
              </a:lnSpc>
            </a:pPr>
            <a:r>
              <a:rPr lang="en-US" sz="4510" spc="-90">
                <a:solidFill>
                  <a:srgbClr val="000000"/>
                </a:solidFill>
                <a:latin typeface="DM Sans"/>
              </a:rPr>
              <a:t>• Try to interest your reader visually</a:t>
            </a:r>
          </a:p>
          <a:p>
            <a:pPr algn="l">
              <a:lnSpc>
                <a:spcPts val="5863"/>
              </a:lnSpc>
            </a:pPr>
            <a:r>
              <a:rPr lang="en-US" sz="4510" spc="-90">
                <a:solidFill>
                  <a:srgbClr val="000000"/>
                </a:solidFill>
                <a:latin typeface="DM Sans"/>
              </a:rPr>
              <a:t>• A clean, professional format with a little style</a:t>
            </a:r>
          </a:p>
          <a:p>
            <a:pPr algn="l">
              <a:lnSpc>
                <a:spcPts val="5863"/>
              </a:lnSpc>
            </a:pPr>
            <a:r>
              <a:rPr lang="en-US" sz="4510" spc="-90">
                <a:solidFill>
                  <a:srgbClr val="000000"/>
                </a:solidFill>
                <a:latin typeface="DM Sans"/>
              </a:rPr>
              <a:t>• Extra white space makes it easy to read - set margins</a:t>
            </a:r>
          </a:p>
          <a:p>
            <a:pPr algn="l">
              <a:lnSpc>
                <a:spcPts val="5863"/>
              </a:lnSpc>
            </a:pPr>
            <a:endParaRPr lang="en-US" sz="4510" spc="-90">
              <a:solidFill>
                <a:srgbClr val="000000"/>
              </a:solidFill>
              <a:latin typeface="DM Sans"/>
            </a:endParaRPr>
          </a:p>
          <a:p>
            <a:pPr algn="l">
              <a:lnSpc>
                <a:spcPts val="5863"/>
              </a:lnSpc>
            </a:pPr>
            <a:r>
              <a:rPr lang="en-US" sz="4510" spc="-90">
                <a:solidFill>
                  <a:srgbClr val="000000"/>
                </a:solidFill>
                <a:latin typeface="DM Sans"/>
              </a:rPr>
              <a:t>For text: a serif font like Times</a:t>
            </a:r>
          </a:p>
          <a:p>
            <a:pPr algn="l">
              <a:lnSpc>
                <a:spcPts val="5863"/>
              </a:lnSpc>
            </a:pPr>
            <a:r>
              <a:rPr lang="en-US" sz="4510" spc="-90">
                <a:solidFill>
                  <a:srgbClr val="000000"/>
                </a:solidFill>
                <a:latin typeface="DM Sans"/>
              </a:rPr>
              <a:t>For headings: Arial or Helvetica are good choices to add visual interest</a:t>
            </a:r>
          </a:p>
          <a:p>
            <a:pPr algn="l">
              <a:lnSpc>
                <a:spcPts val="5863"/>
              </a:lnSpc>
            </a:pPr>
            <a:r>
              <a:rPr lang="en-US" sz="4510" spc="-90">
                <a:solidFill>
                  <a:srgbClr val="000000"/>
                </a:solidFill>
                <a:latin typeface="Comic Sans"/>
              </a:rPr>
              <a:t>Don't choose non-standard fonts like Comic Sans or Lucida Handwriting</a:t>
            </a:r>
          </a:p>
          <a:p>
            <a:pPr algn="l">
              <a:lnSpc>
                <a:spcPts val="5863"/>
              </a:lnSpc>
              <a:spcBef>
                <a:spcPct val="0"/>
              </a:spcBef>
            </a:pPr>
            <a:r>
              <a:rPr lang="en-US" sz="4510" spc="-90">
                <a:solidFill>
                  <a:srgbClr val="000000"/>
                </a:solidFill>
                <a:latin typeface="DM Sans"/>
              </a:rPr>
              <a:t>Font size should be 11 or 12 point</a:t>
            </a: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1941301" y="506929"/>
            <a:ext cx="5229116" cy="2009775"/>
          </a:xfrm>
          <a:prstGeom prst="rect">
            <a:avLst/>
          </a:prstGeom>
        </p:spPr>
        <p:txBody>
          <a:bodyPr lIns="0" tIns="0" rIns="0" bIns="0" rtlCol="0" anchor="t">
            <a:spAutoFit/>
          </a:bodyPr>
          <a:lstStyle/>
          <a:p>
            <a:pPr algn="l">
              <a:lnSpc>
                <a:spcPts val="7200"/>
              </a:lnSpc>
            </a:pPr>
            <a:r>
              <a:rPr lang="en-US" sz="6000">
                <a:solidFill>
                  <a:srgbClr val="FFFFFF"/>
                </a:solidFill>
                <a:latin typeface="Agrandir Ultra-Bold"/>
              </a:rPr>
              <a:t>Final Thoughts</a:t>
            </a:r>
          </a:p>
        </p:txBody>
      </p:sp>
      <p:sp>
        <p:nvSpPr>
          <p:cNvPr id="3" name="Freeform 3"/>
          <p:cNvSpPr/>
          <p:nvPr/>
        </p:nvSpPr>
        <p:spPr>
          <a:xfrm>
            <a:off x="10284148" y="1602304"/>
            <a:ext cx="8641879" cy="8393425"/>
          </a:xfrm>
          <a:custGeom>
            <a:avLst/>
            <a:gdLst/>
            <a:ahLst/>
            <a:cxnLst/>
            <a:rect l="l" t="t" r="r" b="b"/>
            <a:pathLst>
              <a:path w="8641879" h="8393425">
                <a:moveTo>
                  <a:pt x="0" y="0"/>
                </a:moveTo>
                <a:lnTo>
                  <a:pt x="8641879" y="0"/>
                </a:lnTo>
                <a:lnTo>
                  <a:pt x="8641879" y="8393425"/>
                </a:lnTo>
                <a:lnTo>
                  <a:pt x="0" y="8393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475348" y="2870121"/>
            <a:ext cx="8808799" cy="7125608"/>
            <a:chOff x="0" y="0"/>
            <a:chExt cx="4371884" cy="3536502"/>
          </a:xfrm>
        </p:grpSpPr>
        <p:sp>
          <p:nvSpPr>
            <p:cNvPr id="5" name="Freeform 5"/>
            <p:cNvSpPr/>
            <p:nvPr/>
          </p:nvSpPr>
          <p:spPr>
            <a:xfrm>
              <a:off x="0" y="0"/>
              <a:ext cx="4371884" cy="3536502"/>
            </a:xfrm>
            <a:custGeom>
              <a:avLst/>
              <a:gdLst/>
              <a:ahLst/>
              <a:cxnLst/>
              <a:rect l="l" t="t" r="r" b="b"/>
              <a:pathLst>
                <a:path w="4371884" h="3536502">
                  <a:moveTo>
                    <a:pt x="26367" y="0"/>
                  </a:moveTo>
                  <a:lnTo>
                    <a:pt x="4345518" y="0"/>
                  </a:lnTo>
                  <a:cubicBezTo>
                    <a:pt x="4352511" y="0"/>
                    <a:pt x="4359217" y="2778"/>
                    <a:pt x="4364162" y="7723"/>
                  </a:cubicBezTo>
                  <a:cubicBezTo>
                    <a:pt x="4369107" y="12667"/>
                    <a:pt x="4371884" y="19374"/>
                    <a:pt x="4371884" y="26367"/>
                  </a:cubicBezTo>
                  <a:lnTo>
                    <a:pt x="4371884" y="3510135"/>
                  </a:lnTo>
                  <a:cubicBezTo>
                    <a:pt x="4371884" y="3517128"/>
                    <a:pt x="4369107" y="3523834"/>
                    <a:pt x="4364162" y="3528779"/>
                  </a:cubicBezTo>
                  <a:cubicBezTo>
                    <a:pt x="4359217" y="3533724"/>
                    <a:pt x="4352511" y="3536502"/>
                    <a:pt x="4345518" y="3536502"/>
                  </a:cubicBezTo>
                  <a:lnTo>
                    <a:pt x="26367" y="3536502"/>
                  </a:lnTo>
                  <a:cubicBezTo>
                    <a:pt x="19374" y="3536502"/>
                    <a:pt x="12667" y="3533724"/>
                    <a:pt x="7723" y="3528779"/>
                  </a:cubicBezTo>
                  <a:cubicBezTo>
                    <a:pt x="2778" y="3523834"/>
                    <a:pt x="0" y="3517128"/>
                    <a:pt x="0" y="3510135"/>
                  </a:cubicBezTo>
                  <a:lnTo>
                    <a:pt x="0" y="26367"/>
                  </a:lnTo>
                  <a:cubicBezTo>
                    <a:pt x="0" y="19374"/>
                    <a:pt x="2778" y="12667"/>
                    <a:pt x="7723" y="7723"/>
                  </a:cubicBezTo>
                  <a:cubicBezTo>
                    <a:pt x="12667" y="2778"/>
                    <a:pt x="19374" y="0"/>
                    <a:pt x="26367" y="0"/>
                  </a:cubicBezTo>
                  <a:close/>
                </a:path>
              </a:pathLst>
            </a:custGeom>
            <a:solidFill>
              <a:srgbClr val="FFFFFF"/>
            </a:solidFill>
            <a:ln w="85725" cap="rnd">
              <a:solidFill>
                <a:srgbClr val="FFFFFF"/>
              </a:solidFill>
              <a:prstDash val="solid"/>
              <a:round/>
            </a:ln>
          </p:spPr>
        </p:sp>
        <p:sp>
          <p:nvSpPr>
            <p:cNvPr id="6" name="TextBox 6"/>
            <p:cNvSpPr txBox="1"/>
            <p:nvPr/>
          </p:nvSpPr>
          <p:spPr>
            <a:xfrm>
              <a:off x="0" y="-38100"/>
              <a:ext cx="4371884" cy="3574602"/>
            </a:xfrm>
            <a:prstGeom prst="rect">
              <a:avLst/>
            </a:prstGeom>
          </p:spPr>
          <p:txBody>
            <a:bodyPr lIns="227457" tIns="227457" rIns="227457" bIns="227457" rtlCol="0" anchor="ctr"/>
            <a:lstStyle/>
            <a:p>
              <a:pPr algn="l">
                <a:lnSpc>
                  <a:spcPts val="6352"/>
                </a:lnSpc>
              </a:pPr>
              <a:r>
                <a:rPr lang="en-US" sz="4886" spc="-97">
                  <a:solidFill>
                    <a:srgbClr val="000000"/>
                  </a:solidFill>
                  <a:latin typeface="Open Sans"/>
                </a:rPr>
                <a:t>• Choose the correct tense and use it consistently</a:t>
              </a:r>
            </a:p>
            <a:p>
              <a:pPr algn="l">
                <a:lnSpc>
                  <a:spcPts val="6352"/>
                </a:lnSpc>
              </a:pPr>
              <a:r>
                <a:rPr lang="en-US" sz="4886" spc="-97">
                  <a:solidFill>
                    <a:srgbClr val="000000"/>
                  </a:solidFill>
                  <a:latin typeface="Open Sans"/>
                </a:rPr>
                <a:t>• D o not ask for a particular salary</a:t>
              </a:r>
            </a:p>
            <a:p>
              <a:pPr algn="l">
                <a:lnSpc>
                  <a:spcPts val="6352"/>
                </a:lnSpc>
              </a:pPr>
              <a:r>
                <a:rPr lang="en-US" sz="4886" spc="-97">
                  <a:solidFill>
                    <a:srgbClr val="000000"/>
                  </a:solidFill>
                  <a:latin typeface="Open Sans"/>
                </a:rPr>
                <a:t>• B e accurate and honest</a:t>
              </a:r>
            </a:p>
            <a:p>
              <a:pPr marL="0" lvl="0" indent="0" algn="l">
                <a:lnSpc>
                  <a:spcPts val="6352"/>
                </a:lnSpc>
                <a:spcBef>
                  <a:spcPct val="0"/>
                </a:spcBef>
              </a:pPr>
              <a:r>
                <a:rPr lang="en-US" sz="4886" spc="-97">
                  <a:solidFill>
                    <a:srgbClr val="000000"/>
                  </a:solidFill>
                  <a:latin typeface="Open Sans"/>
                </a:rPr>
                <a:t>• P r i n t it out! Do not attempt to proofread on screen</a:t>
              </a:r>
            </a:p>
          </p:txBody>
        </p:sp>
      </p:gr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a:off x="1609650" y="77800"/>
            <a:ext cx="7658030" cy="9895091"/>
          </a:xfrm>
          <a:custGeom>
            <a:avLst/>
            <a:gdLst/>
            <a:ahLst/>
            <a:cxnLst/>
            <a:rect l="l" t="t" r="r" b="b"/>
            <a:pathLst>
              <a:path w="7658030" h="9895091">
                <a:moveTo>
                  <a:pt x="0" y="0"/>
                </a:moveTo>
                <a:lnTo>
                  <a:pt x="7658031" y="0"/>
                </a:lnTo>
                <a:lnTo>
                  <a:pt x="7658031" y="9895091"/>
                </a:lnTo>
                <a:lnTo>
                  <a:pt x="0" y="9895091"/>
                </a:lnTo>
                <a:lnTo>
                  <a:pt x="0" y="0"/>
                </a:lnTo>
                <a:close/>
              </a:path>
            </a:pathLst>
          </a:custGeom>
          <a:blipFill>
            <a:blip r:embed="rId2"/>
            <a:stretch>
              <a:fillRect/>
            </a:stretch>
          </a:blipFill>
        </p:spPr>
      </p:sp>
      <p:sp>
        <p:nvSpPr>
          <p:cNvPr id="3" name="Freeform 3"/>
          <p:cNvSpPr/>
          <p:nvPr/>
        </p:nvSpPr>
        <p:spPr>
          <a:xfrm>
            <a:off x="9536768" y="195955"/>
            <a:ext cx="7470464" cy="9658782"/>
          </a:xfrm>
          <a:custGeom>
            <a:avLst/>
            <a:gdLst/>
            <a:ahLst/>
            <a:cxnLst/>
            <a:rect l="l" t="t" r="r" b="b"/>
            <a:pathLst>
              <a:path w="7470464" h="9658782">
                <a:moveTo>
                  <a:pt x="0" y="0"/>
                </a:moveTo>
                <a:lnTo>
                  <a:pt x="7470465" y="0"/>
                </a:lnTo>
                <a:lnTo>
                  <a:pt x="7470465" y="9658782"/>
                </a:lnTo>
                <a:lnTo>
                  <a:pt x="0" y="9658782"/>
                </a:lnTo>
                <a:lnTo>
                  <a:pt x="0" y="0"/>
                </a:lnTo>
                <a:close/>
              </a:path>
            </a:pathLst>
          </a:custGeom>
          <a:blipFill>
            <a:blip r:embed="rId3"/>
            <a:stretch>
              <a:fillRect/>
            </a:stretch>
          </a:blipFill>
        </p:spPr>
      </p:sp>
    </p:spTree>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a:off x="1028700" y="165989"/>
            <a:ext cx="7036956" cy="9955022"/>
          </a:xfrm>
          <a:custGeom>
            <a:avLst/>
            <a:gdLst/>
            <a:ahLst/>
            <a:cxnLst/>
            <a:rect l="l" t="t" r="r" b="b"/>
            <a:pathLst>
              <a:path w="7036956" h="9955022">
                <a:moveTo>
                  <a:pt x="0" y="0"/>
                </a:moveTo>
                <a:lnTo>
                  <a:pt x="7036956" y="0"/>
                </a:lnTo>
                <a:lnTo>
                  <a:pt x="7036956" y="9955022"/>
                </a:lnTo>
                <a:lnTo>
                  <a:pt x="0" y="9955022"/>
                </a:lnTo>
                <a:lnTo>
                  <a:pt x="0" y="0"/>
                </a:lnTo>
                <a:close/>
              </a:path>
            </a:pathLst>
          </a:custGeom>
          <a:blipFill>
            <a:blip r:embed="rId2"/>
            <a:stretch>
              <a:fillRect/>
            </a:stretch>
          </a:blipFill>
        </p:spPr>
      </p:sp>
      <p:sp>
        <p:nvSpPr>
          <p:cNvPr id="3" name="Freeform 3"/>
          <p:cNvSpPr/>
          <p:nvPr/>
        </p:nvSpPr>
        <p:spPr>
          <a:xfrm>
            <a:off x="8854326" y="165989"/>
            <a:ext cx="6969622" cy="9859334"/>
          </a:xfrm>
          <a:custGeom>
            <a:avLst/>
            <a:gdLst/>
            <a:ahLst/>
            <a:cxnLst/>
            <a:rect l="l" t="t" r="r" b="b"/>
            <a:pathLst>
              <a:path w="6969622" h="9859334">
                <a:moveTo>
                  <a:pt x="0" y="0"/>
                </a:moveTo>
                <a:lnTo>
                  <a:pt x="6969621" y="0"/>
                </a:lnTo>
                <a:lnTo>
                  <a:pt x="6969621" y="9859334"/>
                </a:lnTo>
                <a:lnTo>
                  <a:pt x="0" y="9859334"/>
                </a:lnTo>
                <a:lnTo>
                  <a:pt x="0" y="0"/>
                </a:lnTo>
                <a:close/>
              </a:path>
            </a:pathLst>
          </a:custGeom>
          <a:blipFill>
            <a:blip r:embed="rId3"/>
            <a:stretch>
              <a:fillRect/>
            </a:stretch>
          </a:blipFill>
        </p:spPr>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rot="-8353191">
            <a:off x="850410" y="-3373437"/>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702686">
            <a:off x="11152628" y="8773393"/>
            <a:ext cx="5510640" cy="4919499"/>
          </a:xfrm>
          <a:custGeom>
            <a:avLst/>
            <a:gdLst/>
            <a:ahLst/>
            <a:cxnLst/>
            <a:rect l="l" t="t" r="r" b="b"/>
            <a:pathLst>
              <a:path w="5510640" h="4919499">
                <a:moveTo>
                  <a:pt x="0" y="0"/>
                </a:moveTo>
                <a:lnTo>
                  <a:pt x="5510641" y="0"/>
                </a:lnTo>
                <a:lnTo>
                  <a:pt x="5510641"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898056" y="1686360"/>
            <a:ext cx="11634887" cy="4191917"/>
          </a:xfrm>
          <a:prstGeom prst="rect">
            <a:avLst/>
          </a:prstGeom>
        </p:spPr>
        <p:txBody>
          <a:bodyPr lIns="0" tIns="0" rIns="0" bIns="0" rtlCol="0" anchor="t">
            <a:spAutoFit/>
          </a:bodyPr>
          <a:lstStyle/>
          <a:p>
            <a:pPr algn="ctr">
              <a:lnSpc>
                <a:spcPts val="10853"/>
              </a:lnSpc>
            </a:pPr>
            <a:r>
              <a:rPr lang="en-US" sz="9044" dirty="0">
                <a:solidFill>
                  <a:srgbClr val="FFFFFF"/>
                </a:solidFill>
                <a:latin typeface="Agrandir Ultra-Bold"/>
              </a:rPr>
              <a:t> </a:t>
            </a:r>
            <a:r>
              <a:rPr lang="en-US" sz="9044" dirty="0">
                <a:solidFill>
                  <a:schemeClr val="accent6">
                    <a:lumMod val="75000"/>
                  </a:schemeClr>
                </a:solidFill>
                <a:latin typeface="Agrandir Ultra-Bold"/>
              </a:rPr>
              <a:t>Cover Letter or Application  Letter Writing</a:t>
            </a:r>
          </a:p>
        </p:txBody>
      </p:sp>
      <p:sp>
        <p:nvSpPr>
          <p:cNvPr id="5" name="Freeform 5"/>
          <p:cNvSpPr/>
          <p:nvPr/>
        </p:nvSpPr>
        <p:spPr>
          <a:xfrm>
            <a:off x="9689283" y="3809175"/>
            <a:ext cx="9710442" cy="8229600"/>
          </a:xfrm>
          <a:custGeom>
            <a:avLst/>
            <a:gdLst/>
            <a:ahLst/>
            <a:cxnLst/>
            <a:rect l="l" t="t" r="r" b="b"/>
            <a:pathLst>
              <a:path w="9710442" h="8229600">
                <a:moveTo>
                  <a:pt x="0" y="0"/>
                </a:moveTo>
                <a:lnTo>
                  <a:pt x="9710443" y="0"/>
                </a:lnTo>
                <a:lnTo>
                  <a:pt x="9710443" y="8229600"/>
                </a:lnTo>
                <a:lnTo>
                  <a:pt x="0" y="8229600"/>
                </a:lnTo>
                <a:lnTo>
                  <a:pt x="0" y="0"/>
                </a:lnTo>
                <a:close/>
              </a:path>
            </a:pathLst>
          </a:custGeom>
          <a:blipFill>
            <a:blip r:embed="rId4"/>
            <a:stretch>
              <a:fillRect/>
            </a:stretch>
          </a:blipFill>
        </p:spPr>
      </p:sp>
    </p:spTree>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7170784" y="820030"/>
            <a:ext cx="10845683" cy="805272"/>
          </a:xfrm>
          <a:prstGeom prst="rect">
            <a:avLst/>
          </a:prstGeom>
        </p:spPr>
        <p:txBody>
          <a:bodyPr lIns="0" tIns="0" rIns="0" bIns="0" rtlCol="0" anchor="t">
            <a:spAutoFit/>
          </a:bodyPr>
          <a:lstStyle/>
          <a:p>
            <a:pPr algn="l">
              <a:lnSpc>
                <a:spcPts val="6441"/>
              </a:lnSpc>
            </a:pPr>
            <a:r>
              <a:rPr lang="en-US" sz="5367">
                <a:solidFill>
                  <a:srgbClr val="E74C2F"/>
                </a:solidFill>
                <a:latin typeface="DM Sans Bold"/>
              </a:rPr>
              <a:t>What is a cover letter?</a:t>
            </a:r>
          </a:p>
        </p:txBody>
      </p:sp>
      <p:sp>
        <p:nvSpPr>
          <p:cNvPr id="3" name="Freeform 3"/>
          <p:cNvSpPr/>
          <p:nvPr/>
        </p:nvSpPr>
        <p:spPr>
          <a:xfrm>
            <a:off x="0" y="1625302"/>
            <a:ext cx="6359143" cy="7036397"/>
          </a:xfrm>
          <a:custGeom>
            <a:avLst/>
            <a:gdLst/>
            <a:ahLst/>
            <a:cxnLst/>
            <a:rect l="l" t="t" r="r" b="b"/>
            <a:pathLst>
              <a:path w="6359143" h="7036397">
                <a:moveTo>
                  <a:pt x="0" y="0"/>
                </a:moveTo>
                <a:lnTo>
                  <a:pt x="6359143" y="0"/>
                </a:lnTo>
                <a:lnTo>
                  <a:pt x="6359143" y="7036396"/>
                </a:lnTo>
                <a:lnTo>
                  <a:pt x="0" y="7036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7170784" y="2092591"/>
            <a:ext cx="10115749" cy="5159965"/>
            <a:chOff x="0" y="0"/>
            <a:chExt cx="4495888" cy="2293318"/>
          </a:xfrm>
        </p:grpSpPr>
        <p:sp>
          <p:nvSpPr>
            <p:cNvPr id="5" name="Freeform 5"/>
            <p:cNvSpPr/>
            <p:nvPr/>
          </p:nvSpPr>
          <p:spPr>
            <a:xfrm>
              <a:off x="0" y="0"/>
              <a:ext cx="4495888" cy="2293318"/>
            </a:xfrm>
            <a:custGeom>
              <a:avLst/>
              <a:gdLst/>
              <a:ahLst/>
              <a:cxnLst/>
              <a:rect l="l" t="t" r="r" b="b"/>
              <a:pathLst>
                <a:path w="4495888" h="2293318">
                  <a:moveTo>
                    <a:pt x="22960" y="0"/>
                  </a:moveTo>
                  <a:lnTo>
                    <a:pt x="4472929" y="0"/>
                  </a:lnTo>
                  <a:cubicBezTo>
                    <a:pt x="4479018" y="0"/>
                    <a:pt x="4484858" y="2419"/>
                    <a:pt x="4489164" y="6725"/>
                  </a:cubicBezTo>
                  <a:cubicBezTo>
                    <a:pt x="4493470" y="11031"/>
                    <a:pt x="4495888" y="16871"/>
                    <a:pt x="4495888" y="22960"/>
                  </a:cubicBezTo>
                  <a:lnTo>
                    <a:pt x="4495888" y="2270358"/>
                  </a:lnTo>
                  <a:cubicBezTo>
                    <a:pt x="4495888" y="2276447"/>
                    <a:pt x="4493470" y="2282287"/>
                    <a:pt x="4489164" y="2286593"/>
                  </a:cubicBezTo>
                  <a:cubicBezTo>
                    <a:pt x="4484858" y="2290899"/>
                    <a:pt x="4479018" y="2293318"/>
                    <a:pt x="4472929" y="2293318"/>
                  </a:cubicBezTo>
                  <a:lnTo>
                    <a:pt x="22960" y="2293318"/>
                  </a:lnTo>
                  <a:cubicBezTo>
                    <a:pt x="16871" y="2293318"/>
                    <a:pt x="11031" y="2290899"/>
                    <a:pt x="6725" y="2286593"/>
                  </a:cubicBezTo>
                  <a:cubicBezTo>
                    <a:pt x="2419" y="2282287"/>
                    <a:pt x="0" y="2276447"/>
                    <a:pt x="0" y="2270358"/>
                  </a:cubicBezTo>
                  <a:lnTo>
                    <a:pt x="0" y="22960"/>
                  </a:lnTo>
                  <a:cubicBezTo>
                    <a:pt x="0" y="16871"/>
                    <a:pt x="2419" y="11031"/>
                    <a:pt x="6725" y="6725"/>
                  </a:cubicBezTo>
                  <a:cubicBezTo>
                    <a:pt x="11031" y="2419"/>
                    <a:pt x="16871" y="0"/>
                    <a:pt x="22960" y="0"/>
                  </a:cubicBezTo>
                  <a:close/>
                </a:path>
              </a:pathLst>
            </a:custGeom>
            <a:solidFill>
              <a:srgbClr val="FFFFFF"/>
            </a:solidFill>
            <a:ln w="95250" cap="rnd">
              <a:solidFill>
                <a:srgbClr val="FFFFFF"/>
              </a:solidFill>
              <a:prstDash val="solid"/>
              <a:round/>
            </a:ln>
          </p:spPr>
        </p:sp>
        <p:sp>
          <p:nvSpPr>
            <p:cNvPr id="6" name="TextBox 6"/>
            <p:cNvSpPr txBox="1"/>
            <p:nvPr/>
          </p:nvSpPr>
          <p:spPr>
            <a:xfrm>
              <a:off x="0" y="-47625"/>
              <a:ext cx="4495888" cy="2340943"/>
            </a:xfrm>
            <a:prstGeom prst="rect">
              <a:avLst/>
            </a:prstGeom>
          </p:spPr>
          <p:txBody>
            <a:bodyPr lIns="254000" tIns="254000" rIns="254000" bIns="254000" rtlCol="0" anchor="ctr"/>
            <a:lstStyle/>
            <a:p>
              <a:pPr algn="l">
                <a:lnSpc>
                  <a:spcPts val="5849"/>
                </a:lnSpc>
              </a:pPr>
              <a:r>
                <a:rPr lang="en-US" sz="4499" spc="-89">
                  <a:solidFill>
                    <a:srgbClr val="000000"/>
                  </a:solidFill>
                  <a:latin typeface="DM Sans"/>
                </a:rPr>
                <a:t>A cover letter is a letter sent alongside your resume to introduce yourself, explain why you are sending in your resume, and provide more information about yourself.</a:t>
              </a:r>
            </a:p>
          </p:txBody>
        </p:sp>
      </p:grpSp>
    </p:spTree>
  </p:cSld>
  <p:clrMapOvr>
    <a:masterClrMapping/>
  </p:clrMapOvr>
  <p:transition>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a:off x="715199" y="1850856"/>
            <a:ext cx="8428801" cy="9075425"/>
          </a:xfrm>
          <a:custGeom>
            <a:avLst/>
            <a:gdLst/>
            <a:ahLst/>
            <a:cxnLst/>
            <a:rect l="l" t="t" r="r" b="b"/>
            <a:pathLst>
              <a:path w="8428801" h="9075425">
                <a:moveTo>
                  <a:pt x="0" y="0"/>
                </a:moveTo>
                <a:lnTo>
                  <a:pt x="8428801" y="0"/>
                </a:lnTo>
                <a:lnTo>
                  <a:pt x="8428801" y="9075425"/>
                </a:lnTo>
                <a:lnTo>
                  <a:pt x="0" y="9075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330647" y="390525"/>
            <a:ext cx="5356254" cy="1095375"/>
          </a:xfrm>
          <a:prstGeom prst="rect">
            <a:avLst/>
          </a:prstGeom>
        </p:spPr>
        <p:txBody>
          <a:bodyPr lIns="0" tIns="0" rIns="0" bIns="0" rtlCol="0" anchor="t">
            <a:spAutoFit/>
          </a:bodyPr>
          <a:lstStyle/>
          <a:p>
            <a:pPr algn="ctr">
              <a:lnSpc>
                <a:spcPts val="7200"/>
              </a:lnSpc>
            </a:pPr>
            <a:r>
              <a:rPr lang="en-US" sz="6000" dirty="0">
                <a:solidFill>
                  <a:srgbClr val="FFFFFF"/>
                </a:solidFill>
                <a:latin typeface="Agrandir Ultra-Bold"/>
              </a:rPr>
              <a:t>Purpose</a:t>
            </a:r>
          </a:p>
        </p:txBody>
      </p:sp>
      <p:grpSp>
        <p:nvGrpSpPr>
          <p:cNvPr id="4" name="Group 4"/>
          <p:cNvGrpSpPr/>
          <p:nvPr/>
        </p:nvGrpSpPr>
        <p:grpSpPr>
          <a:xfrm>
            <a:off x="7739025" y="2352206"/>
            <a:ext cx="9520275" cy="6906094"/>
            <a:chOff x="0" y="0"/>
            <a:chExt cx="4724996" cy="3427555"/>
          </a:xfrm>
        </p:grpSpPr>
        <p:sp>
          <p:nvSpPr>
            <p:cNvPr id="5" name="Freeform 5"/>
            <p:cNvSpPr/>
            <p:nvPr/>
          </p:nvSpPr>
          <p:spPr>
            <a:xfrm>
              <a:off x="0" y="0"/>
              <a:ext cx="4724996" cy="3427555"/>
            </a:xfrm>
            <a:custGeom>
              <a:avLst/>
              <a:gdLst/>
              <a:ahLst/>
              <a:cxnLst/>
              <a:rect l="l" t="t" r="r" b="b"/>
              <a:pathLst>
                <a:path w="4724996" h="3427555">
                  <a:moveTo>
                    <a:pt x="24396" y="0"/>
                  </a:moveTo>
                  <a:lnTo>
                    <a:pt x="4700600" y="0"/>
                  </a:lnTo>
                  <a:cubicBezTo>
                    <a:pt x="4707070" y="0"/>
                    <a:pt x="4713275" y="2570"/>
                    <a:pt x="4717851" y="7145"/>
                  </a:cubicBezTo>
                  <a:cubicBezTo>
                    <a:pt x="4722426" y="11721"/>
                    <a:pt x="4724996" y="17926"/>
                    <a:pt x="4724996" y="24396"/>
                  </a:cubicBezTo>
                  <a:lnTo>
                    <a:pt x="4724996" y="3403159"/>
                  </a:lnTo>
                  <a:cubicBezTo>
                    <a:pt x="4724996" y="3416633"/>
                    <a:pt x="4714073" y="3427555"/>
                    <a:pt x="4700600" y="3427555"/>
                  </a:cubicBezTo>
                  <a:lnTo>
                    <a:pt x="24396" y="3427555"/>
                  </a:lnTo>
                  <a:cubicBezTo>
                    <a:pt x="10923" y="3427555"/>
                    <a:pt x="0" y="3416633"/>
                    <a:pt x="0" y="3403159"/>
                  </a:cubicBezTo>
                  <a:lnTo>
                    <a:pt x="0" y="24396"/>
                  </a:lnTo>
                  <a:cubicBezTo>
                    <a:pt x="0" y="10923"/>
                    <a:pt x="10923" y="0"/>
                    <a:pt x="24396" y="0"/>
                  </a:cubicBezTo>
                  <a:close/>
                </a:path>
              </a:pathLst>
            </a:custGeom>
            <a:solidFill>
              <a:srgbClr val="FFFFFF"/>
            </a:solidFill>
            <a:ln w="85725" cap="rnd">
              <a:solidFill>
                <a:srgbClr val="FFFFFF"/>
              </a:solidFill>
              <a:prstDash val="solid"/>
              <a:round/>
            </a:ln>
          </p:spPr>
        </p:sp>
        <p:sp>
          <p:nvSpPr>
            <p:cNvPr id="6" name="TextBox 6"/>
            <p:cNvSpPr txBox="1"/>
            <p:nvPr/>
          </p:nvSpPr>
          <p:spPr>
            <a:xfrm>
              <a:off x="0" y="-28575"/>
              <a:ext cx="4724996" cy="3456130"/>
            </a:xfrm>
            <a:prstGeom prst="rect">
              <a:avLst/>
            </a:prstGeom>
          </p:spPr>
          <p:txBody>
            <a:bodyPr lIns="227457" tIns="227457" rIns="227457" bIns="227457" rtlCol="0" anchor="ctr"/>
            <a:lstStyle/>
            <a:p>
              <a:pPr algn="l">
                <a:lnSpc>
                  <a:spcPts val="4012"/>
                </a:lnSpc>
              </a:pPr>
              <a:r>
                <a:rPr lang="en-US" sz="3086" spc="-61">
                  <a:solidFill>
                    <a:srgbClr val="000000"/>
                  </a:solidFill>
                  <a:latin typeface="Open Sans"/>
                </a:rPr>
                <a:t>The purpose of acover letter is to tell a prospective employer what you can do and why you feel you are qualified.</a:t>
              </a:r>
            </a:p>
            <a:p>
              <a:pPr algn="l">
                <a:lnSpc>
                  <a:spcPts val="4012"/>
                </a:lnSpc>
              </a:pPr>
              <a:endParaRPr lang="en-US" sz="3086" spc="-61">
                <a:solidFill>
                  <a:srgbClr val="000000"/>
                </a:solidFill>
                <a:latin typeface="Open Sans"/>
              </a:endParaRPr>
            </a:p>
            <a:p>
              <a:pPr algn="l">
                <a:lnSpc>
                  <a:spcPts val="4012"/>
                </a:lnSpc>
              </a:pPr>
              <a:r>
                <a:rPr lang="en-US" sz="3086" spc="-61">
                  <a:solidFill>
                    <a:srgbClr val="000000"/>
                  </a:solidFill>
                  <a:latin typeface="Open Sans"/>
                </a:rPr>
                <a:t>• It is an opportunity to demonstrate your writing skills and it opens a window to vour personality.</a:t>
              </a:r>
            </a:p>
            <a:p>
              <a:pPr algn="l">
                <a:lnSpc>
                  <a:spcPts val="4012"/>
                </a:lnSpc>
              </a:pPr>
              <a:endParaRPr lang="en-US" sz="3086" spc="-61">
                <a:solidFill>
                  <a:srgbClr val="000000"/>
                </a:solidFill>
                <a:latin typeface="Open Sans"/>
              </a:endParaRPr>
            </a:p>
            <a:p>
              <a:pPr marL="0" lvl="0" indent="0" algn="l">
                <a:lnSpc>
                  <a:spcPts val="4012"/>
                </a:lnSpc>
                <a:spcBef>
                  <a:spcPct val="0"/>
                </a:spcBef>
              </a:pPr>
              <a:r>
                <a:rPr lang="en-US" sz="3086" spc="-61">
                  <a:solidFill>
                    <a:srgbClr val="000000"/>
                  </a:solidFill>
                  <a:latin typeface="Open Sans"/>
                </a:rPr>
                <a:t>• A good-well planned cover letter is just as important as an impressive resume, and together they form an important resource in your job campaign.</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grpSp>
        <p:nvGrpSpPr>
          <p:cNvPr id="2" name="Group 2"/>
          <p:cNvGrpSpPr/>
          <p:nvPr/>
        </p:nvGrpSpPr>
        <p:grpSpPr>
          <a:xfrm>
            <a:off x="2751493" y="3019270"/>
            <a:ext cx="12136321" cy="6086698"/>
            <a:chOff x="0" y="0"/>
            <a:chExt cx="6023363" cy="3020882"/>
          </a:xfrm>
        </p:grpSpPr>
        <p:sp>
          <p:nvSpPr>
            <p:cNvPr id="3" name="Freeform 3"/>
            <p:cNvSpPr/>
            <p:nvPr/>
          </p:nvSpPr>
          <p:spPr>
            <a:xfrm>
              <a:off x="0" y="0"/>
              <a:ext cx="6023363" cy="3020882"/>
            </a:xfrm>
            <a:custGeom>
              <a:avLst/>
              <a:gdLst/>
              <a:ahLst/>
              <a:cxnLst/>
              <a:rect l="l" t="t" r="r" b="b"/>
              <a:pathLst>
                <a:path w="6023363" h="3020882">
                  <a:moveTo>
                    <a:pt x="19137" y="0"/>
                  </a:moveTo>
                  <a:lnTo>
                    <a:pt x="6004225" y="0"/>
                  </a:lnTo>
                  <a:cubicBezTo>
                    <a:pt x="6009301" y="0"/>
                    <a:pt x="6014169" y="2016"/>
                    <a:pt x="6017757" y="5605"/>
                  </a:cubicBezTo>
                  <a:cubicBezTo>
                    <a:pt x="6021346" y="9194"/>
                    <a:pt x="6023363" y="14062"/>
                    <a:pt x="6023363" y="19137"/>
                  </a:cubicBezTo>
                  <a:lnTo>
                    <a:pt x="6023363" y="3001744"/>
                  </a:lnTo>
                  <a:cubicBezTo>
                    <a:pt x="6023363" y="3006820"/>
                    <a:pt x="6021346" y="3011687"/>
                    <a:pt x="6017757" y="3015276"/>
                  </a:cubicBezTo>
                  <a:cubicBezTo>
                    <a:pt x="6014169" y="3018866"/>
                    <a:pt x="6009301" y="3020882"/>
                    <a:pt x="6004225" y="3020882"/>
                  </a:cubicBezTo>
                  <a:lnTo>
                    <a:pt x="19137" y="3020882"/>
                  </a:lnTo>
                  <a:cubicBezTo>
                    <a:pt x="14062" y="3020882"/>
                    <a:pt x="9194" y="3018866"/>
                    <a:pt x="5605" y="3015276"/>
                  </a:cubicBezTo>
                  <a:cubicBezTo>
                    <a:pt x="2016" y="3011687"/>
                    <a:pt x="0" y="3006820"/>
                    <a:pt x="0" y="3001744"/>
                  </a:cubicBezTo>
                  <a:lnTo>
                    <a:pt x="0" y="19137"/>
                  </a:lnTo>
                  <a:cubicBezTo>
                    <a:pt x="0" y="14062"/>
                    <a:pt x="2016" y="9194"/>
                    <a:pt x="5605" y="5605"/>
                  </a:cubicBezTo>
                  <a:cubicBezTo>
                    <a:pt x="9194" y="2016"/>
                    <a:pt x="14062" y="0"/>
                    <a:pt x="19137" y="0"/>
                  </a:cubicBezTo>
                  <a:close/>
                </a:path>
              </a:pathLst>
            </a:custGeom>
            <a:solidFill>
              <a:srgbClr val="FFFFFF"/>
            </a:solidFill>
            <a:ln w="85725" cap="rnd">
              <a:solidFill>
                <a:srgbClr val="FFFFFF"/>
              </a:solidFill>
              <a:prstDash val="solid"/>
              <a:round/>
            </a:ln>
          </p:spPr>
        </p:sp>
        <p:sp>
          <p:nvSpPr>
            <p:cNvPr id="4" name="TextBox 4"/>
            <p:cNvSpPr txBox="1"/>
            <p:nvPr/>
          </p:nvSpPr>
          <p:spPr>
            <a:xfrm>
              <a:off x="0" y="-28575"/>
              <a:ext cx="6023363" cy="3049457"/>
            </a:xfrm>
            <a:prstGeom prst="rect">
              <a:avLst/>
            </a:prstGeom>
          </p:spPr>
          <p:txBody>
            <a:bodyPr lIns="227457" tIns="227457" rIns="227457" bIns="227457" rtlCol="0" anchor="t"/>
            <a:lstStyle/>
            <a:p>
              <a:pPr algn="l">
                <a:lnSpc>
                  <a:spcPts val="5069"/>
                </a:lnSpc>
              </a:pPr>
              <a:endParaRPr/>
            </a:p>
            <a:p>
              <a:pPr algn="l">
                <a:lnSpc>
                  <a:spcPts val="5069"/>
                </a:lnSpc>
              </a:pPr>
              <a:r>
                <a:rPr lang="en-US" sz="3899" spc="-77">
                  <a:solidFill>
                    <a:srgbClr val="000000"/>
                  </a:solidFill>
                  <a:latin typeface="DM Sans"/>
                </a:rPr>
                <a:t>• 3-4 paragraphs in length (MAX) stating your interest in the position and just a bit of an overview of why you are qualified for the position.</a:t>
              </a:r>
            </a:p>
            <a:p>
              <a:pPr algn="l">
                <a:lnSpc>
                  <a:spcPts val="5069"/>
                </a:lnSpc>
              </a:pPr>
              <a:endParaRPr lang="en-US" sz="3899" spc="-77">
                <a:solidFill>
                  <a:srgbClr val="000000"/>
                </a:solidFill>
                <a:latin typeface="DM Sans"/>
              </a:endParaRPr>
            </a:p>
            <a:p>
              <a:pPr marL="0" lvl="0" indent="0" algn="l">
                <a:lnSpc>
                  <a:spcPts val="5069"/>
                </a:lnSpc>
                <a:spcBef>
                  <a:spcPct val="0"/>
                </a:spcBef>
              </a:pPr>
              <a:r>
                <a:rPr lang="en-US" sz="3899" spc="-77">
                  <a:solidFill>
                    <a:srgbClr val="000000"/>
                  </a:solidFill>
                  <a:latin typeface="DM Sans"/>
                </a:rPr>
                <a:t>• Average view is 4.2 seconds for a committee to look at a cover letter - be brief (but efficient)</a:t>
              </a:r>
            </a:p>
          </p:txBody>
        </p:sp>
      </p:grpSp>
      <p:sp>
        <p:nvSpPr>
          <p:cNvPr id="5" name="Freeform 5"/>
          <p:cNvSpPr/>
          <p:nvPr/>
        </p:nvSpPr>
        <p:spPr>
          <a:xfrm rot="-7636379">
            <a:off x="-440514" y="-2685380"/>
            <a:ext cx="4290058" cy="3829851"/>
          </a:xfrm>
          <a:custGeom>
            <a:avLst/>
            <a:gdLst/>
            <a:ahLst/>
            <a:cxnLst/>
            <a:rect l="l" t="t" r="r" b="b"/>
            <a:pathLst>
              <a:path w="4290058" h="3829851">
                <a:moveTo>
                  <a:pt x="0" y="0"/>
                </a:moveTo>
                <a:lnTo>
                  <a:pt x="4290058" y="0"/>
                </a:lnTo>
                <a:lnTo>
                  <a:pt x="4290058" y="3829851"/>
                </a:lnTo>
                <a:lnTo>
                  <a:pt x="0" y="3829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559590">
            <a:off x="16139622" y="9140145"/>
            <a:ext cx="4746348" cy="4237194"/>
          </a:xfrm>
          <a:custGeom>
            <a:avLst/>
            <a:gdLst/>
            <a:ahLst/>
            <a:cxnLst/>
            <a:rect l="l" t="t" r="r" b="b"/>
            <a:pathLst>
              <a:path w="4746348" h="4237194">
                <a:moveTo>
                  <a:pt x="0" y="0"/>
                </a:moveTo>
                <a:lnTo>
                  <a:pt x="4746348" y="0"/>
                </a:lnTo>
                <a:lnTo>
                  <a:pt x="4746348" y="4237194"/>
                </a:lnTo>
                <a:lnTo>
                  <a:pt x="0" y="423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518231" y="6172200"/>
            <a:ext cx="3554158" cy="4114800"/>
          </a:xfrm>
          <a:custGeom>
            <a:avLst/>
            <a:gdLst/>
            <a:ahLst/>
            <a:cxnLst/>
            <a:rect l="l" t="t" r="r" b="b"/>
            <a:pathLst>
              <a:path w="3554158" h="4114800">
                <a:moveTo>
                  <a:pt x="0" y="0"/>
                </a:moveTo>
                <a:lnTo>
                  <a:pt x="3554158" y="0"/>
                </a:lnTo>
                <a:lnTo>
                  <a:pt x="355415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065696" y="5826853"/>
            <a:ext cx="2839212" cy="4114800"/>
          </a:xfrm>
          <a:custGeom>
            <a:avLst/>
            <a:gdLst/>
            <a:ahLst/>
            <a:cxnLst/>
            <a:rect l="l" t="t" r="r" b="b"/>
            <a:pathLst>
              <a:path w="2839212" h="4114800">
                <a:moveTo>
                  <a:pt x="0" y="0"/>
                </a:moveTo>
                <a:lnTo>
                  <a:pt x="2839212" y="0"/>
                </a:lnTo>
                <a:lnTo>
                  <a:pt x="28392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3286957" y="693335"/>
            <a:ext cx="12868882" cy="2009775"/>
          </a:xfrm>
          <a:prstGeom prst="rect">
            <a:avLst/>
          </a:prstGeom>
        </p:spPr>
        <p:txBody>
          <a:bodyPr lIns="0" tIns="0" rIns="0" bIns="0" rtlCol="0" anchor="t">
            <a:spAutoFit/>
          </a:bodyPr>
          <a:lstStyle/>
          <a:p>
            <a:pPr algn="ctr">
              <a:lnSpc>
                <a:spcPts val="7200"/>
              </a:lnSpc>
            </a:pPr>
            <a:r>
              <a:rPr lang="en-US" sz="6000">
                <a:solidFill>
                  <a:srgbClr val="FFFFFF"/>
                </a:solidFill>
                <a:latin typeface="Agrandir Ultra-Bold"/>
              </a:rPr>
              <a:t>What information should be in a Cover Letter?</a:t>
            </a:r>
          </a:p>
        </p:txBody>
      </p:sp>
    </p:spTree>
  </p:cSld>
  <p:clrMapOvr>
    <a:masterClrMapping/>
  </p:clrMapOvr>
  <p:transition>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grpSp>
        <p:nvGrpSpPr>
          <p:cNvPr id="2" name="Group 2"/>
          <p:cNvGrpSpPr/>
          <p:nvPr/>
        </p:nvGrpSpPr>
        <p:grpSpPr>
          <a:xfrm>
            <a:off x="2751493" y="3019270"/>
            <a:ext cx="12136321" cy="6356260"/>
            <a:chOff x="0" y="0"/>
            <a:chExt cx="6023363" cy="3154668"/>
          </a:xfrm>
        </p:grpSpPr>
        <p:sp>
          <p:nvSpPr>
            <p:cNvPr id="3" name="Freeform 3"/>
            <p:cNvSpPr/>
            <p:nvPr/>
          </p:nvSpPr>
          <p:spPr>
            <a:xfrm>
              <a:off x="0" y="0"/>
              <a:ext cx="6023363" cy="3154668"/>
            </a:xfrm>
            <a:custGeom>
              <a:avLst/>
              <a:gdLst/>
              <a:ahLst/>
              <a:cxnLst/>
              <a:rect l="l" t="t" r="r" b="b"/>
              <a:pathLst>
                <a:path w="6023363" h="3154668">
                  <a:moveTo>
                    <a:pt x="19137" y="0"/>
                  </a:moveTo>
                  <a:lnTo>
                    <a:pt x="6004225" y="0"/>
                  </a:lnTo>
                  <a:cubicBezTo>
                    <a:pt x="6009301" y="0"/>
                    <a:pt x="6014169" y="2016"/>
                    <a:pt x="6017757" y="5605"/>
                  </a:cubicBezTo>
                  <a:cubicBezTo>
                    <a:pt x="6021346" y="9194"/>
                    <a:pt x="6023363" y="14062"/>
                    <a:pt x="6023363" y="19137"/>
                  </a:cubicBezTo>
                  <a:lnTo>
                    <a:pt x="6023363" y="3135530"/>
                  </a:lnTo>
                  <a:cubicBezTo>
                    <a:pt x="6023363" y="3146100"/>
                    <a:pt x="6014794" y="3154668"/>
                    <a:pt x="6004225" y="3154668"/>
                  </a:cubicBezTo>
                  <a:lnTo>
                    <a:pt x="19137" y="3154668"/>
                  </a:lnTo>
                  <a:cubicBezTo>
                    <a:pt x="14062" y="3154668"/>
                    <a:pt x="9194" y="3152652"/>
                    <a:pt x="5605" y="3149062"/>
                  </a:cubicBezTo>
                  <a:cubicBezTo>
                    <a:pt x="2016" y="3145474"/>
                    <a:pt x="0" y="3140606"/>
                    <a:pt x="0" y="3135530"/>
                  </a:cubicBezTo>
                  <a:lnTo>
                    <a:pt x="0" y="19137"/>
                  </a:lnTo>
                  <a:cubicBezTo>
                    <a:pt x="0" y="14062"/>
                    <a:pt x="2016" y="9194"/>
                    <a:pt x="5605" y="5605"/>
                  </a:cubicBezTo>
                  <a:cubicBezTo>
                    <a:pt x="9194" y="2016"/>
                    <a:pt x="14062" y="0"/>
                    <a:pt x="19137" y="0"/>
                  </a:cubicBezTo>
                  <a:close/>
                </a:path>
              </a:pathLst>
            </a:custGeom>
            <a:solidFill>
              <a:srgbClr val="FFFFFF"/>
            </a:solidFill>
            <a:ln w="85725" cap="rnd">
              <a:solidFill>
                <a:srgbClr val="FFFFFF"/>
              </a:solidFill>
              <a:prstDash val="solid"/>
              <a:round/>
            </a:ln>
          </p:spPr>
        </p:sp>
        <p:sp>
          <p:nvSpPr>
            <p:cNvPr id="4" name="TextBox 4"/>
            <p:cNvSpPr txBox="1"/>
            <p:nvPr/>
          </p:nvSpPr>
          <p:spPr>
            <a:xfrm>
              <a:off x="0" y="-28575"/>
              <a:ext cx="6023363" cy="3183243"/>
            </a:xfrm>
            <a:prstGeom prst="rect">
              <a:avLst/>
            </a:prstGeom>
          </p:spPr>
          <p:txBody>
            <a:bodyPr lIns="227457" tIns="227457" rIns="227457" bIns="227457" rtlCol="0" anchor="t"/>
            <a:lstStyle/>
            <a:p>
              <a:pPr algn="l">
                <a:lnSpc>
                  <a:spcPts val="5069"/>
                </a:lnSpc>
              </a:pPr>
              <a:r>
                <a:rPr lang="en-US" sz="3899" spc="-77">
                  <a:solidFill>
                    <a:srgbClr val="000000"/>
                  </a:solidFill>
                  <a:latin typeface="DM Sans"/>
                </a:rPr>
                <a:t>A cover letter should be </a:t>
              </a:r>
              <a:r>
                <a:rPr lang="en-US" sz="3899" u="sng" spc="-77">
                  <a:solidFill>
                    <a:srgbClr val="000000"/>
                  </a:solidFill>
                  <a:latin typeface="DM Sans"/>
                  <a:hlinkClick r:id="rId2" tooltip="https://www.indeed.com/career-advice/career-development/business-letter-format-and-example"/>
                </a:rPr>
                <a:t>formatted like a business letter</a:t>
              </a:r>
              <a:r>
                <a:rPr lang="en-US" sz="3899" spc="-77">
                  <a:solidFill>
                    <a:srgbClr val="000000"/>
                  </a:solidFill>
                  <a:latin typeface="DM Sans"/>
                </a:rPr>
                <a:t> with these sections:</a:t>
              </a:r>
            </a:p>
            <a:p>
              <a:pPr marL="842004" lvl="1" indent="-421002" algn="l">
                <a:lnSpc>
                  <a:spcPts val="5069"/>
                </a:lnSpc>
                <a:buFont typeface="Arial"/>
                <a:buChar char="•"/>
              </a:pPr>
              <a:r>
                <a:rPr lang="en-US" sz="3899" spc="-77">
                  <a:solidFill>
                    <a:srgbClr val="000000"/>
                  </a:solidFill>
                  <a:latin typeface="DM Sans"/>
                </a:rPr>
                <a:t>Header with date and contact information</a:t>
              </a:r>
            </a:p>
            <a:p>
              <a:pPr marL="842004" lvl="1" indent="-421002" algn="l">
                <a:lnSpc>
                  <a:spcPts val="5069"/>
                </a:lnSpc>
                <a:buFont typeface="Arial"/>
                <a:buChar char="•"/>
              </a:pPr>
              <a:r>
                <a:rPr lang="en-US" sz="3899" spc="-77">
                  <a:solidFill>
                    <a:srgbClr val="000000"/>
                  </a:solidFill>
                  <a:latin typeface="DM Sans"/>
                </a:rPr>
                <a:t>Salutation or greeting</a:t>
              </a:r>
            </a:p>
            <a:p>
              <a:pPr marL="842004" lvl="1" indent="-421002" algn="l">
                <a:lnSpc>
                  <a:spcPts val="5069"/>
                </a:lnSpc>
                <a:buFont typeface="Arial"/>
                <a:buChar char="•"/>
              </a:pPr>
              <a:r>
                <a:rPr lang="en-US" sz="3899" spc="-77">
                  <a:solidFill>
                    <a:srgbClr val="000000"/>
                  </a:solidFill>
                  <a:latin typeface="DM Sans"/>
                </a:rPr>
                <a:t>Opening paragraph</a:t>
              </a:r>
            </a:p>
            <a:p>
              <a:pPr marL="842004" lvl="1" indent="-421002" algn="l">
                <a:lnSpc>
                  <a:spcPts val="5069"/>
                </a:lnSpc>
                <a:buFont typeface="Arial"/>
                <a:buChar char="•"/>
              </a:pPr>
              <a:r>
                <a:rPr lang="en-US" sz="3899" spc="-77">
                  <a:solidFill>
                    <a:srgbClr val="000000"/>
                  </a:solidFill>
                  <a:latin typeface="DM Sans"/>
                </a:rPr>
                <a:t>Middle paragraph(s)</a:t>
              </a:r>
            </a:p>
            <a:p>
              <a:pPr marL="842004" lvl="1" indent="-421002" algn="l">
                <a:lnSpc>
                  <a:spcPts val="5069"/>
                </a:lnSpc>
                <a:buFont typeface="Arial"/>
                <a:buChar char="•"/>
              </a:pPr>
              <a:r>
                <a:rPr lang="en-US" sz="3899" spc="-77">
                  <a:solidFill>
                    <a:srgbClr val="000000"/>
                  </a:solidFill>
                  <a:latin typeface="DM Sans"/>
                </a:rPr>
                <a:t>Closing paragraph</a:t>
              </a:r>
            </a:p>
            <a:p>
              <a:pPr marL="842004" lvl="1" indent="-421002" algn="l">
                <a:lnSpc>
                  <a:spcPts val="5069"/>
                </a:lnSpc>
                <a:buFont typeface="Arial"/>
                <a:buChar char="•"/>
              </a:pPr>
              <a:r>
                <a:rPr lang="en-US" sz="3899" spc="-77">
                  <a:solidFill>
                    <a:srgbClr val="000000"/>
                  </a:solidFill>
                  <a:latin typeface="DM Sans"/>
                </a:rPr>
                <a:t>Letter ending and signature</a:t>
              </a:r>
            </a:p>
            <a:p>
              <a:pPr marL="0" lvl="0" indent="0" algn="l">
                <a:lnSpc>
                  <a:spcPts val="5069"/>
                </a:lnSpc>
                <a:spcBef>
                  <a:spcPct val="0"/>
                </a:spcBef>
              </a:pPr>
              <a:endParaRPr lang="en-US" sz="3899" spc="-77">
                <a:solidFill>
                  <a:srgbClr val="000000"/>
                </a:solidFill>
                <a:latin typeface="DM Sans"/>
              </a:endParaRPr>
            </a:p>
          </p:txBody>
        </p:sp>
      </p:grpSp>
      <p:sp>
        <p:nvSpPr>
          <p:cNvPr id="5" name="Freeform 5"/>
          <p:cNvSpPr/>
          <p:nvPr/>
        </p:nvSpPr>
        <p:spPr>
          <a:xfrm rot="-7636379">
            <a:off x="-440514" y="-2685380"/>
            <a:ext cx="4290058" cy="3829851"/>
          </a:xfrm>
          <a:custGeom>
            <a:avLst/>
            <a:gdLst/>
            <a:ahLst/>
            <a:cxnLst/>
            <a:rect l="l" t="t" r="r" b="b"/>
            <a:pathLst>
              <a:path w="4290058" h="3829851">
                <a:moveTo>
                  <a:pt x="0" y="0"/>
                </a:moveTo>
                <a:lnTo>
                  <a:pt x="4290058" y="0"/>
                </a:lnTo>
                <a:lnTo>
                  <a:pt x="4290058" y="3829851"/>
                </a:lnTo>
                <a:lnTo>
                  <a:pt x="0" y="38298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559590">
            <a:off x="16139622" y="9140145"/>
            <a:ext cx="4746348" cy="4237194"/>
          </a:xfrm>
          <a:custGeom>
            <a:avLst/>
            <a:gdLst/>
            <a:ahLst/>
            <a:cxnLst/>
            <a:rect l="l" t="t" r="r" b="b"/>
            <a:pathLst>
              <a:path w="4746348" h="4237194">
                <a:moveTo>
                  <a:pt x="0" y="0"/>
                </a:moveTo>
                <a:lnTo>
                  <a:pt x="4746348" y="0"/>
                </a:lnTo>
                <a:lnTo>
                  <a:pt x="4746348" y="4237194"/>
                </a:lnTo>
                <a:lnTo>
                  <a:pt x="0" y="42371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18231" y="6172200"/>
            <a:ext cx="3554158" cy="4114800"/>
          </a:xfrm>
          <a:custGeom>
            <a:avLst/>
            <a:gdLst/>
            <a:ahLst/>
            <a:cxnLst/>
            <a:rect l="l" t="t" r="r" b="b"/>
            <a:pathLst>
              <a:path w="3554158" h="4114800">
                <a:moveTo>
                  <a:pt x="0" y="0"/>
                </a:moveTo>
                <a:lnTo>
                  <a:pt x="3554158" y="0"/>
                </a:lnTo>
                <a:lnTo>
                  <a:pt x="35541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065696" y="5826853"/>
            <a:ext cx="2839212" cy="4114800"/>
          </a:xfrm>
          <a:custGeom>
            <a:avLst/>
            <a:gdLst/>
            <a:ahLst/>
            <a:cxnLst/>
            <a:rect l="l" t="t" r="r" b="b"/>
            <a:pathLst>
              <a:path w="2839212" h="4114800">
                <a:moveTo>
                  <a:pt x="0" y="0"/>
                </a:moveTo>
                <a:lnTo>
                  <a:pt x="2839212" y="0"/>
                </a:lnTo>
                <a:lnTo>
                  <a:pt x="28392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3286957" y="693335"/>
            <a:ext cx="12868882" cy="2009775"/>
          </a:xfrm>
          <a:prstGeom prst="rect">
            <a:avLst/>
          </a:prstGeom>
        </p:spPr>
        <p:txBody>
          <a:bodyPr lIns="0" tIns="0" rIns="0" bIns="0" rtlCol="0" anchor="t">
            <a:spAutoFit/>
          </a:bodyPr>
          <a:lstStyle/>
          <a:p>
            <a:pPr algn="ctr">
              <a:lnSpc>
                <a:spcPts val="7200"/>
              </a:lnSpc>
            </a:pPr>
            <a:r>
              <a:rPr lang="en-US" sz="6000">
                <a:solidFill>
                  <a:srgbClr val="FFFFFF"/>
                </a:solidFill>
                <a:latin typeface="Agrandir Ultra-Bold"/>
              </a:rPr>
              <a:t>What information should be in a Cover Letter?</a:t>
            </a:r>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grpSp>
        <p:nvGrpSpPr>
          <p:cNvPr id="2" name="Group 2"/>
          <p:cNvGrpSpPr/>
          <p:nvPr/>
        </p:nvGrpSpPr>
        <p:grpSpPr>
          <a:xfrm>
            <a:off x="2751493" y="3019270"/>
            <a:ext cx="12136321" cy="6086698"/>
            <a:chOff x="0" y="0"/>
            <a:chExt cx="6023363" cy="3020882"/>
          </a:xfrm>
        </p:grpSpPr>
        <p:sp>
          <p:nvSpPr>
            <p:cNvPr id="3" name="Freeform 3"/>
            <p:cNvSpPr/>
            <p:nvPr/>
          </p:nvSpPr>
          <p:spPr>
            <a:xfrm>
              <a:off x="0" y="0"/>
              <a:ext cx="6023363" cy="3020882"/>
            </a:xfrm>
            <a:custGeom>
              <a:avLst/>
              <a:gdLst/>
              <a:ahLst/>
              <a:cxnLst/>
              <a:rect l="l" t="t" r="r" b="b"/>
              <a:pathLst>
                <a:path w="6023363" h="3020882">
                  <a:moveTo>
                    <a:pt x="19137" y="0"/>
                  </a:moveTo>
                  <a:lnTo>
                    <a:pt x="6004225" y="0"/>
                  </a:lnTo>
                  <a:cubicBezTo>
                    <a:pt x="6009301" y="0"/>
                    <a:pt x="6014169" y="2016"/>
                    <a:pt x="6017757" y="5605"/>
                  </a:cubicBezTo>
                  <a:cubicBezTo>
                    <a:pt x="6021346" y="9194"/>
                    <a:pt x="6023363" y="14062"/>
                    <a:pt x="6023363" y="19137"/>
                  </a:cubicBezTo>
                  <a:lnTo>
                    <a:pt x="6023363" y="3001744"/>
                  </a:lnTo>
                  <a:cubicBezTo>
                    <a:pt x="6023363" y="3006820"/>
                    <a:pt x="6021346" y="3011687"/>
                    <a:pt x="6017757" y="3015276"/>
                  </a:cubicBezTo>
                  <a:cubicBezTo>
                    <a:pt x="6014169" y="3018866"/>
                    <a:pt x="6009301" y="3020882"/>
                    <a:pt x="6004225" y="3020882"/>
                  </a:cubicBezTo>
                  <a:lnTo>
                    <a:pt x="19137" y="3020882"/>
                  </a:lnTo>
                  <a:cubicBezTo>
                    <a:pt x="14062" y="3020882"/>
                    <a:pt x="9194" y="3018866"/>
                    <a:pt x="5605" y="3015276"/>
                  </a:cubicBezTo>
                  <a:cubicBezTo>
                    <a:pt x="2016" y="3011687"/>
                    <a:pt x="0" y="3006820"/>
                    <a:pt x="0" y="3001744"/>
                  </a:cubicBezTo>
                  <a:lnTo>
                    <a:pt x="0" y="19137"/>
                  </a:lnTo>
                  <a:cubicBezTo>
                    <a:pt x="0" y="14062"/>
                    <a:pt x="2016" y="9194"/>
                    <a:pt x="5605" y="5605"/>
                  </a:cubicBezTo>
                  <a:cubicBezTo>
                    <a:pt x="9194" y="2016"/>
                    <a:pt x="14062" y="0"/>
                    <a:pt x="19137" y="0"/>
                  </a:cubicBezTo>
                  <a:close/>
                </a:path>
              </a:pathLst>
            </a:custGeom>
            <a:solidFill>
              <a:srgbClr val="FFFFFF"/>
            </a:solidFill>
            <a:ln w="85725" cap="rnd">
              <a:solidFill>
                <a:srgbClr val="FFFFFF"/>
              </a:solidFill>
              <a:prstDash val="solid"/>
              <a:round/>
            </a:ln>
          </p:spPr>
        </p:sp>
        <p:sp>
          <p:nvSpPr>
            <p:cNvPr id="4" name="TextBox 4"/>
            <p:cNvSpPr txBox="1"/>
            <p:nvPr/>
          </p:nvSpPr>
          <p:spPr>
            <a:xfrm>
              <a:off x="0" y="-28575"/>
              <a:ext cx="6023363" cy="3049457"/>
            </a:xfrm>
            <a:prstGeom prst="rect">
              <a:avLst/>
            </a:prstGeom>
          </p:spPr>
          <p:txBody>
            <a:bodyPr lIns="227457" tIns="227457" rIns="227457" bIns="227457" rtlCol="0" anchor="t"/>
            <a:lstStyle/>
            <a:p>
              <a:pPr marL="842004" lvl="1" indent="-421002" algn="l">
                <a:lnSpc>
                  <a:spcPts val="5069"/>
                </a:lnSpc>
                <a:buFont typeface="Arial"/>
                <a:buChar char="•"/>
              </a:pPr>
              <a:r>
                <a:rPr lang="en-US" sz="3899" spc="-77">
                  <a:solidFill>
                    <a:srgbClr val="000000"/>
                  </a:solidFill>
                  <a:latin typeface="DM Sans"/>
                </a:rPr>
                <a:t>Your cover letter should be one page long and use a </a:t>
              </a:r>
              <a:r>
                <a:rPr lang="en-US" sz="3899" u="sng" spc="-77">
                  <a:solidFill>
                    <a:srgbClr val="000000"/>
                  </a:solidFill>
                  <a:latin typeface="DM Sans"/>
                  <a:hlinkClick r:id="rId2" tooltip="https://www.indeed.com/career-advice/resumes-cover-letters/how-to-choose-cover-letter-font-and-font-size"/>
                </a:rPr>
                <a:t>simple, professional font</a:t>
              </a:r>
              <a:r>
                <a:rPr lang="en-US" sz="3899" spc="-77">
                  <a:solidFill>
                    <a:srgbClr val="000000"/>
                  </a:solidFill>
                  <a:latin typeface="DM Sans"/>
                </a:rPr>
                <a:t>, such as Arial or Helvetica, 10 to 12 points in size. Your letter should be left-aligned with single spacing and one-inch margins.</a:t>
              </a:r>
            </a:p>
            <a:p>
              <a:pPr marL="0" lvl="0" indent="0" algn="l">
                <a:lnSpc>
                  <a:spcPts val="5069"/>
                </a:lnSpc>
                <a:spcBef>
                  <a:spcPct val="0"/>
                </a:spcBef>
              </a:pPr>
              <a:endParaRPr lang="en-US" sz="3899" spc="-77">
                <a:solidFill>
                  <a:srgbClr val="000000"/>
                </a:solidFill>
                <a:latin typeface="DM Sans"/>
              </a:endParaRPr>
            </a:p>
          </p:txBody>
        </p:sp>
      </p:grpSp>
      <p:sp>
        <p:nvSpPr>
          <p:cNvPr id="5" name="Freeform 5"/>
          <p:cNvSpPr/>
          <p:nvPr/>
        </p:nvSpPr>
        <p:spPr>
          <a:xfrm rot="-7636379">
            <a:off x="-440514" y="-2685380"/>
            <a:ext cx="4290058" cy="3829851"/>
          </a:xfrm>
          <a:custGeom>
            <a:avLst/>
            <a:gdLst/>
            <a:ahLst/>
            <a:cxnLst/>
            <a:rect l="l" t="t" r="r" b="b"/>
            <a:pathLst>
              <a:path w="4290058" h="3829851">
                <a:moveTo>
                  <a:pt x="0" y="0"/>
                </a:moveTo>
                <a:lnTo>
                  <a:pt x="4290058" y="0"/>
                </a:lnTo>
                <a:lnTo>
                  <a:pt x="4290058" y="3829851"/>
                </a:lnTo>
                <a:lnTo>
                  <a:pt x="0" y="38298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559590">
            <a:off x="16139622" y="9140145"/>
            <a:ext cx="4746348" cy="4237194"/>
          </a:xfrm>
          <a:custGeom>
            <a:avLst/>
            <a:gdLst/>
            <a:ahLst/>
            <a:cxnLst/>
            <a:rect l="l" t="t" r="r" b="b"/>
            <a:pathLst>
              <a:path w="4746348" h="4237194">
                <a:moveTo>
                  <a:pt x="0" y="0"/>
                </a:moveTo>
                <a:lnTo>
                  <a:pt x="4746348" y="0"/>
                </a:lnTo>
                <a:lnTo>
                  <a:pt x="4746348" y="4237194"/>
                </a:lnTo>
                <a:lnTo>
                  <a:pt x="0" y="42371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18231" y="6172200"/>
            <a:ext cx="3554158" cy="4114800"/>
          </a:xfrm>
          <a:custGeom>
            <a:avLst/>
            <a:gdLst/>
            <a:ahLst/>
            <a:cxnLst/>
            <a:rect l="l" t="t" r="r" b="b"/>
            <a:pathLst>
              <a:path w="3554158" h="4114800">
                <a:moveTo>
                  <a:pt x="0" y="0"/>
                </a:moveTo>
                <a:lnTo>
                  <a:pt x="3554158" y="0"/>
                </a:lnTo>
                <a:lnTo>
                  <a:pt x="35541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065696" y="5826853"/>
            <a:ext cx="2839212" cy="4114800"/>
          </a:xfrm>
          <a:custGeom>
            <a:avLst/>
            <a:gdLst/>
            <a:ahLst/>
            <a:cxnLst/>
            <a:rect l="l" t="t" r="r" b="b"/>
            <a:pathLst>
              <a:path w="2839212" h="4114800">
                <a:moveTo>
                  <a:pt x="0" y="0"/>
                </a:moveTo>
                <a:lnTo>
                  <a:pt x="2839212" y="0"/>
                </a:lnTo>
                <a:lnTo>
                  <a:pt x="28392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3286957" y="693335"/>
            <a:ext cx="12868882" cy="2009775"/>
          </a:xfrm>
          <a:prstGeom prst="rect">
            <a:avLst/>
          </a:prstGeom>
        </p:spPr>
        <p:txBody>
          <a:bodyPr lIns="0" tIns="0" rIns="0" bIns="0" rtlCol="0" anchor="t">
            <a:spAutoFit/>
          </a:bodyPr>
          <a:lstStyle/>
          <a:p>
            <a:pPr algn="ctr">
              <a:lnSpc>
                <a:spcPts val="7200"/>
              </a:lnSpc>
            </a:pPr>
            <a:r>
              <a:rPr lang="en-US" sz="6000">
                <a:solidFill>
                  <a:srgbClr val="FFFFFF"/>
                </a:solidFill>
                <a:latin typeface="Agrandir Ultra-Bold"/>
              </a:rPr>
              <a:t>What information should be in a Cover Letter?</a:t>
            </a: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7170784" y="290382"/>
            <a:ext cx="10845683" cy="1641475"/>
          </a:xfrm>
          <a:prstGeom prst="rect">
            <a:avLst/>
          </a:prstGeom>
        </p:spPr>
        <p:txBody>
          <a:bodyPr lIns="0" tIns="0" rIns="0" bIns="0" rtlCol="0" anchor="t">
            <a:spAutoFit/>
          </a:bodyPr>
          <a:lstStyle/>
          <a:p>
            <a:pPr algn="l">
              <a:lnSpc>
                <a:spcPts val="6441"/>
              </a:lnSpc>
            </a:pPr>
            <a:r>
              <a:rPr lang="en-US" sz="5367" dirty="0">
                <a:solidFill>
                  <a:srgbClr val="E74C2F"/>
                </a:solidFill>
                <a:latin typeface="DM Sans Bold"/>
              </a:rPr>
              <a:t>What is resume? </a:t>
            </a:r>
            <a:r>
              <a:rPr lang="en-PH" sz="5400" b="0" i="0" u="none" strike="noStrike" dirty="0">
                <a:solidFill>
                  <a:srgbClr val="000000"/>
                </a:solidFill>
                <a:effectLst/>
                <a:latin typeface="-webkit-standard"/>
              </a:rPr>
              <a:t>/ˈ</a:t>
            </a:r>
            <a:r>
              <a:rPr lang="en-PH" sz="5400" b="0" i="0" u="none" strike="noStrike" dirty="0" err="1">
                <a:solidFill>
                  <a:srgbClr val="000000"/>
                </a:solidFill>
                <a:effectLst/>
                <a:latin typeface="-webkit-standard"/>
              </a:rPr>
              <a:t>reɪzəˌmeɪ</a:t>
            </a:r>
            <a:r>
              <a:rPr lang="en-PH" sz="5400" b="0" i="0" u="none" strike="noStrike" dirty="0">
                <a:solidFill>
                  <a:srgbClr val="000000"/>
                </a:solidFill>
                <a:effectLst/>
                <a:latin typeface="-webkit-standard"/>
              </a:rPr>
              <a:t>/ </a:t>
            </a:r>
          </a:p>
          <a:p>
            <a:pPr algn="l">
              <a:lnSpc>
                <a:spcPts val="6441"/>
              </a:lnSpc>
            </a:pPr>
            <a:r>
              <a:rPr lang="en-PH" sz="4000" b="0" i="1" u="none" strike="noStrike" dirty="0">
                <a:solidFill>
                  <a:srgbClr val="000000"/>
                </a:solidFill>
                <a:effectLst/>
              </a:rPr>
              <a:t>REZ-</a:t>
            </a:r>
            <a:r>
              <a:rPr lang="en-PH" sz="4000" b="0" i="1" u="none" strike="noStrike" dirty="0" err="1">
                <a:solidFill>
                  <a:srgbClr val="000000"/>
                </a:solidFill>
                <a:effectLst/>
              </a:rPr>
              <a:t>oo</a:t>
            </a:r>
            <a:r>
              <a:rPr lang="en-PH" sz="4000" b="0" i="1" u="none" strike="noStrike" dirty="0">
                <a:solidFill>
                  <a:srgbClr val="000000"/>
                </a:solidFill>
                <a:effectLst/>
              </a:rPr>
              <a:t>-may</a:t>
            </a:r>
            <a:endParaRPr lang="en-US" sz="5367" dirty="0">
              <a:solidFill>
                <a:srgbClr val="E74C2F"/>
              </a:solidFill>
              <a:latin typeface="DM Sans Bold"/>
            </a:endParaRPr>
          </a:p>
        </p:txBody>
      </p:sp>
      <p:sp>
        <p:nvSpPr>
          <p:cNvPr id="3" name="Freeform 3"/>
          <p:cNvSpPr/>
          <p:nvPr/>
        </p:nvSpPr>
        <p:spPr>
          <a:xfrm>
            <a:off x="0" y="1625302"/>
            <a:ext cx="6359143" cy="7036397"/>
          </a:xfrm>
          <a:custGeom>
            <a:avLst/>
            <a:gdLst/>
            <a:ahLst/>
            <a:cxnLst/>
            <a:rect l="l" t="t" r="r" b="b"/>
            <a:pathLst>
              <a:path w="6359143" h="7036397">
                <a:moveTo>
                  <a:pt x="0" y="0"/>
                </a:moveTo>
                <a:lnTo>
                  <a:pt x="6359143" y="0"/>
                </a:lnTo>
                <a:lnTo>
                  <a:pt x="6359143" y="7036396"/>
                </a:lnTo>
                <a:lnTo>
                  <a:pt x="0" y="7036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7170784" y="2092591"/>
            <a:ext cx="10115749" cy="8021192"/>
            <a:chOff x="0" y="0"/>
            <a:chExt cx="4495888" cy="3564974"/>
          </a:xfrm>
        </p:grpSpPr>
        <p:sp>
          <p:nvSpPr>
            <p:cNvPr id="5" name="Freeform 5"/>
            <p:cNvSpPr/>
            <p:nvPr/>
          </p:nvSpPr>
          <p:spPr>
            <a:xfrm>
              <a:off x="0" y="0"/>
              <a:ext cx="4495888" cy="3564974"/>
            </a:xfrm>
            <a:custGeom>
              <a:avLst/>
              <a:gdLst/>
              <a:ahLst/>
              <a:cxnLst/>
              <a:rect l="l" t="t" r="r" b="b"/>
              <a:pathLst>
                <a:path w="4495888" h="3564974">
                  <a:moveTo>
                    <a:pt x="22960" y="0"/>
                  </a:moveTo>
                  <a:lnTo>
                    <a:pt x="4472929" y="0"/>
                  </a:lnTo>
                  <a:cubicBezTo>
                    <a:pt x="4479018" y="0"/>
                    <a:pt x="4484858" y="2419"/>
                    <a:pt x="4489164" y="6725"/>
                  </a:cubicBezTo>
                  <a:cubicBezTo>
                    <a:pt x="4493470" y="11031"/>
                    <a:pt x="4495888" y="16871"/>
                    <a:pt x="4495888" y="22960"/>
                  </a:cubicBezTo>
                  <a:lnTo>
                    <a:pt x="4495888" y="3542014"/>
                  </a:lnTo>
                  <a:cubicBezTo>
                    <a:pt x="4495888" y="3548104"/>
                    <a:pt x="4493470" y="3553944"/>
                    <a:pt x="4489164" y="3558249"/>
                  </a:cubicBezTo>
                  <a:cubicBezTo>
                    <a:pt x="4484858" y="3562555"/>
                    <a:pt x="4479018" y="3564974"/>
                    <a:pt x="4472929" y="3564974"/>
                  </a:cubicBezTo>
                  <a:lnTo>
                    <a:pt x="22960" y="3564974"/>
                  </a:lnTo>
                  <a:cubicBezTo>
                    <a:pt x="16871" y="3564974"/>
                    <a:pt x="11031" y="3562555"/>
                    <a:pt x="6725" y="3558249"/>
                  </a:cubicBezTo>
                  <a:cubicBezTo>
                    <a:pt x="2419" y="3553944"/>
                    <a:pt x="0" y="3548104"/>
                    <a:pt x="0" y="3542014"/>
                  </a:cubicBezTo>
                  <a:lnTo>
                    <a:pt x="0" y="22960"/>
                  </a:lnTo>
                  <a:cubicBezTo>
                    <a:pt x="0" y="16871"/>
                    <a:pt x="2419" y="11031"/>
                    <a:pt x="6725" y="6725"/>
                  </a:cubicBezTo>
                  <a:cubicBezTo>
                    <a:pt x="11031" y="2419"/>
                    <a:pt x="16871" y="0"/>
                    <a:pt x="22960" y="0"/>
                  </a:cubicBezTo>
                  <a:close/>
                </a:path>
              </a:pathLst>
            </a:custGeom>
            <a:solidFill>
              <a:srgbClr val="FFFFFF"/>
            </a:solidFill>
            <a:ln w="95250" cap="rnd">
              <a:solidFill>
                <a:srgbClr val="FFFFFF"/>
              </a:solidFill>
              <a:prstDash val="solid"/>
              <a:round/>
            </a:ln>
          </p:spPr>
        </p:sp>
        <p:sp>
          <p:nvSpPr>
            <p:cNvPr id="6" name="TextBox 6"/>
            <p:cNvSpPr txBox="1"/>
            <p:nvPr/>
          </p:nvSpPr>
          <p:spPr>
            <a:xfrm>
              <a:off x="0" y="-47625"/>
              <a:ext cx="4495888" cy="3612599"/>
            </a:xfrm>
            <a:prstGeom prst="rect">
              <a:avLst/>
            </a:prstGeom>
          </p:spPr>
          <p:txBody>
            <a:bodyPr lIns="254000" tIns="254000" rIns="254000" bIns="254000" rtlCol="0" anchor="ctr"/>
            <a:lstStyle/>
            <a:p>
              <a:pPr algn="l">
                <a:lnSpc>
                  <a:spcPts val="5849"/>
                </a:lnSpc>
              </a:pPr>
              <a:r>
                <a:rPr lang="en-US" sz="4499" spc="-89" dirty="0">
                  <a:solidFill>
                    <a:srgbClr val="000000"/>
                  </a:solidFill>
                  <a:latin typeface="DM Sans"/>
                </a:rPr>
                <a:t>A resume is a short, concise document that states relevant information regarding your education, skills, experiences, accomplishments, and job-related interests related to the job you are applying for .</a:t>
              </a:r>
            </a:p>
            <a:p>
              <a:pPr algn="l">
                <a:lnSpc>
                  <a:spcPts val="5849"/>
                </a:lnSpc>
              </a:pPr>
              <a:endParaRPr lang="en-US" sz="4499" spc="-89" dirty="0">
                <a:solidFill>
                  <a:srgbClr val="000000"/>
                </a:solidFill>
                <a:latin typeface="DM Sans"/>
              </a:endParaRPr>
            </a:p>
            <a:p>
              <a:pPr algn="l">
                <a:lnSpc>
                  <a:spcPts val="5849"/>
                </a:lnSpc>
              </a:pPr>
              <a:endParaRPr lang="en-US" sz="4499" spc="-89" dirty="0">
                <a:solidFill>
                  <a:srgbClr val="000000"/>
                </a:solidFill>
                <a:latin typeface="DM Sans"/>
              </a:endParaRPr>
            </a:p>
            <a:p>
              <a:pPr algn="l">
                <a:lnSpc>
                  <a:spcPts val="5849"/>
                </a:lnSpc>
              </a:pPr>
              <a:r>
                <a:rPr lang="en-US" sz="4499" spc="-89" dirty="0">
                  <a:solidFill>
                    <a:srgbClr val="000000"/>
                  </a:solidFill>
                  <a:latin typeface="DM Sans"/>
                </a:rPr>
                <a:t> It is a quick advertisement of who you are.</a:t>
              </a:r>
            </a:p>
          </p:txBody>
        </p:sp>
      </p:gr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rot="4422509">
            <a:off x="-3571007" y="-124788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422509">
            <a:off x="15275168" y="655477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360344" y="2738930"/>
            <a:ext cx="15709175" cy="7034012"/>
            <a:chOff x="0" y="0"/>
            <a:chExt cx="4137396" cy="1852579"/>
          </a:xfrm>
        </p:grpSpPr>
        <p:sp>
          <p:nvSpPr>
            <p:cNvPr id="5" name="Freeform 5"/>
            <p:cNvSpPr/>
            <p:nvPr/>
          </p:nvSpPr>
          <p:spPr>
            <a:xfrm>
              <a:off x="0" y="0"/>
              <a:ext cx="4137396" cy="1852579"/>
            </a:xfrm>
            <a:custGeom>
              <a:avLst/>
              <a:gdLst/>
              <a:ahLst/>
              <a:cxnLst/>
              <a:rect l="l" t="t" r="r" b="b"/>
              <a:pathLst>
                <a:path w="4137396" h="1852579">
                  <a:moveTo>
                    <a:pt x="14785" y="0"/>
                  </a:moveTo>
                  <a:lnTo>
                    <a:pt x="4122611" y="0"/>
                  </a:lnTo>
                  <a:cubicBezTo>
                    <a:pt x="4130777" y="0"/>
                    <a:pt x="4137396" y="6619"/>
                    <a:pt x="4137396" y="14785"/>
                  </a:cubicBezTo>
                  <a:lnTo>
                    <a:pt x="4137396" y="1837795"/>
                  </a:lnTo>
                  <a:cubicBezTo>
                    <a:pt x="4137396" y="1841716"/>
                    <a:pt x="4135838" y="1845476"/>
                    <a:pt x="4133066" y="1848249"/>
                  </a:cubicBezTo>
                  <a:cubicBezTo>
                    <a:pt x="4130293" y="1851022"/>
                    <a:pt x="4126532" y="1852579"/>
                    <a:pt x="4122611" y="1852579"/>
                  </a:cubicBezTo>
                  <a:lnTo>
                    <a:pt x="14785" y="1852579"/>
                  </a:lnTo>
                  <a:cubicBezTo>
                    <a:pt x="6619" y="1852579"/>
                    <a:pt x="0" y="1845960"/>
                    <a:pt x="0" y="1837795"/>
                  </a:cubicBezTo>
                  <a:lnTo>
                    <a:pt x="0" y="14785"/>
                  </a:lnTo>
                  <a:cubicBezTo>
                    <a:pt x="0" y="6619"/>
                    <a:pt x="6619" y="0"/>
                    <a:pt x="14785" y="0"/>
                  </a:cubicBezTo>
                  <a:close/>
                </a:path>
              </a:pathLst>
            </a:custGeom>
            <a:solidFill>
              <a:srgbClr val="FFFFFF"/>
            </a:solidFill>
          </p:spPr>
        </p:sp>
        <p:sp>
          <p:nvSpPr>
            <p:cNvPr id="6" name="TextBox 6"/>
            <p:cNvSpPr txBox="1"/>
            <p:nvPr/>
          </p:nvSpPr>
          <p:spPr>
            <a:xfrm>
              <a:off x="0" y="-19050"/>
              <a:ext cx="4137396" cy="1871629"/>
            </a:xfrm>
            <a:prstGeom prst="rect">
              <a:avLst/>
            </a:prstGeom>
          </p:spPr>
          <p:txBody>
            <a:bodyPr lIns="50800" tIns="50800" rIns="50800" bIns="50800" rtlCol="0" anchor="ctr"/>
            <a:lstStyle/>
            <a:p>
              <a:pPr algn="ctr">
                <a:lnSpc>
                  <a:spcPts val="2970"/>
                </a:lnSpc>
              </a:pPr>
              <a:endParaRPr/>
            </a:p>
          </p:txBody>
        </p:sp>
      </p:grpSp>
      <p:sp>
        <p:nvSpPr>
          <p:cNvPr id="7" name="TextBox 7"/>
          <p:cNvSpPr txBox="1"/>
          <p:nvPr/>
        </p:nvSpPr>
        <p:spPr>
          <a:xfrm>
            <a:off x="5274313" y="264641"/>
            <a:ext cx="8339622" cy="1095375"/>
          </a:xfrm>
          <a:prstGeom prst="rect">
            <a:avLst/>
          </a:prstGeom>
        </p:spPr>
        <p:txBody>
          <a:bodyPr lIns="0" tIns="0" rIns="0" bIns="0" rtlCol="0" anchor="t">
            <a:spAutoFit/>
          </a:bodyPr>
          <a:lstStyle/>
          <a:p>
            <a:pPr algn="ctr">
              <a:lnSpc>
                <a:spcPts val="7200"/>
              </a:lnSpc>
            </a:pPr>
            <a:r>
              <a:rPr lang="en-US" sz="6000">
                <a:solidFill>
                  <a:srgbClr val="FFFFFF"/>
                </a:solidFill>
                <a:latin typeface="Agrandir Ultra-Bold"/>
              </a:rPr>
              <a:t>How to Write?</a:t>
            </a:r>
          </a:p>
        </p:txBody>
      </p:sp>
      <p:sp>
        <p:nvSpPr>
          <p:cNvPr id="8" name="TextBox 8"/>
          <p:cNvSpPr txBox="1"/>
          <p:nvPr/>
        </p:nvSpPr>
        <p:spPr>
          <a:xfrm>
            <a:off x="3483315" y="1747114"/>
            <a:ext cx="11463233" cy="476250"/>
          </a:xfrm>
          <a:prstGeom prst="rect">
            <a:avLst/>
          </a:prstGeom>
        </p:spPr>
        <p:txBody>
          <a:bodyPr lIns="0" tIns="0" rIns="0" bIns="0" rtlCol="0" anchor="t">
            <a:spAutoFit/>
          </a:bodyPr>
          <a:lstStyle/>
          <a:p>
            <a:pPr algn="ctr">
              <a:lnSpc>
                <a:spcPts val="3899"/>
              </a:lnSpc>
            </a:pPr>
            <a:r>
              <a:rPr lang="en-US" sz="2999">
                <a:solidFill>
                  <a:srgbClr val="000000"/>
                </a:solidFill>
                <a:latin typeface="DM Sans Bold"/>
              </a:rPr>
              <a:t>6 easy steps for Cover Letter Writing</a:t>
            </a:r>
          </a:p>
        </p:txBody>
      </p:sp>
      <p:sp>
        <p:nvSpPr>
          <p:cNvPr id="9" name="TextBox 9"/>
          <p:cNvSpPr txBox="1"/>
          <p:nvPr/>
        </p:nvSpPr>
        <p:spPr>
          <a:xfrm>
            <a:off x="2318231" y="3044464"/>
            <a:ext cx="1068726" cy="485775"/>
          </a:xfrm>
          <a:prstGeom prst="rect">
            <a:avLst/>
          </a:prstGeom>
        </p:spPr>
        <p:txBody>
          <a:bodyPr lIns="0" tIns="0" rIns="0" bIns="0" rtlCol="0" anchor="t">
            <a:spAutoFit/>
          </a:bodyPr>
          <a:lstStyle/>
          <a:p>
            <a:pPr algn="ctr">
              <a:lnSpc>
                <a:spcPts val="3240"/>
              </a:lnSpc>
            </a:pPr>
            <a:r>
              <a:rPr lang="en-US" sz="2700" spc="113">
                <a:solidFill>
                  <a:srgbClr val="FFFFFF"/>
                </a:solidFill>
                <a:latin typeface="Agrandir Ultra-Bold"/>
              </a:rPr>
              <a:t>1</a:t>
            </a:r>
          </a:p>
        </p:txBody>
      </p:sp>
      <p:sp>
        <p:nvSpPr>
          <p:cNvPr id="10" name="TextBox 10"/>
          <p:cNvSpPr txBox="1"/>
          <p:nvPr/>
        </p:nvSpPr>
        <p:spPr>
          <a:xfrm>
            <a:off x="3271293" y="3077907"/>
            <a:ext cx="4507783" cy="6450484"/>
          </a:xfrm>
          <a:prstGeom prst="rect">
            <a:avLst/>
          </a:prstGeom>
        </p:spPr>
        <p:txBody>
          <a:bodyPr lIns="0" tIns="0" rIns="0" bIns="0" rtlCol="0" anchor="t">
            <a:spAutoFit/>
          </a:bodyPr>
          <a:lstStyle/>
          <a:p>
            <a:pPr algn="l">
              <a:lnSpc>
                <a:spcPts val="3640"/>
              </a:lnSpc>
            </a:pPr>
            <a:r>
              <a:rPr lang="en-US" sz="2800" dirty="0">
                <a:solidFill>
                  <a:srgbClr val="000000"/>
                </a:solidFill>
                <a:latin typeface="DM Sans"/>
              </a:rPr>
              <a:t>Start with your </a:t>
            </a:r>
            <a:r>
              <a:rPr lang="en-US" sz="2800" b="1" dirty="0">
                <a:solidFill>
                  <a:srgbClr val="000000"/>
                </a:solidFill>
                <a:latin typeface="DM Sans"/>
              </a:rPr>
              <a:t>header</a:t>
            </a:r>
          </a:p>
          <a:p>
            <a:pPr algn="l">
              <a:lnSpc>
                <a:spcPts val="3640"/>
              </a:lnSpc>
            </a:pPr>
            <a:endParaRPr lang="en-US" sz="2800" dirty="0">
              <a:solidFill>
                <a:srgbClr val="000000"/>
              </a:solidFill>
              <a:latin typeface="DM Sans"/>
            </a:endParaRPr>
          </a:p>
          <a:p>
            <a:pPr algn="l">
              <a:lnSpc>
                <a:spcPts val="3640"/>
              </a:lnSpc>
            </a:pPr>
            <a:r>
              <a:rPr lang="en-US" sz="2800" dirty="0">
                <a:solidFill>
                  <a:srgbClr val="000000"/>
                </a:solidFill>
                <a:latin typeface="DM Sans"/>
              </a:rPr>
              <a:t>Header template:</a:t>
            </a:r>
          </a:p>
          <a:p>
            <a:pPr marL="604521" lvl="1" indent="-302261" algn="l">
              <a:lnSpc>
                <a:spcPts val="3640"/>
              </a:lnSpc>
              <a:buFont typeface="Arial"/>
              <a:buChar char="•"/>
            </a:pPr>
            <a:r>
              <a:rPr lang="en-US" sz="2800" dirty="0">
                <a:solidFill>
                  <a:srgbClr val="000000"/>
                </a:solidFill>
                <a:latin typeface="DM Sans"/>
              </a:rPr>
              <a:t>Your name </a:t>
            </a:r>
          </a:p>
          <a:p>
            <a:pPr marL="604521" lvl="1" indent="-302261" algn="l">
              <a:lnSpc>
                <a:spcPts val="3640"/>
              </a:lnSpc>
              <a:buFont typeface="Arial"/>
              <a:buChar char="•"/>
            </a:pPr>
            <a:r>
              <a:rPr lang="en-US" sz="2800" dirty="0">
                <a:solidFill>
                  <a:srgbClr val="000000"/>
                </a:solidFill>
                <a:latin typeface="DM Sans"/>
              </a:rPr>
              <a:t>Your city and ZIP code </a:t>
            </a:r>
          </a:p>
          <a:p>
            <a:pPr marL="604521" lvl="1" indent="-302261" algn="l">
              <a:lnSpc>
                <a:spcPts val="3640"/>
              </a:lnSpc>
              <a:buFont typeface="Arial"/>
              <a:buChar char="•"/>
            </a:pPr>
            <a:r>
              <a:rPr lang="en-US" sz="2800" dirty="0">
                <a:solidFill>
                  <a:srgbClr val="000000"/>
                </a:solidFill>
                <a:latin typeface="DM Sans"/>
              </a:rPr>
              <a:t>Your phone number </a:t>
            </a:r>
          </a:p>
          <a:p>
            <a:pPr marL="604521" lvl="1" indent="-302261" algn="l">
              <a:lnSpc>
                <a:spcPts val="3640"/>
              </a:lnSpc>
              <a:buFont typeface="Arial"/>
              <a:buChar char="•"/>
            </a:pPr>
            <a:r>
              <a:rPr lang="en-US" sz="2800" dirty="0">
                <a:solidFill>
                  <a:srgbClr val="000000"/>
                </a:solidFill>
                <a:latin typeface="DM Sans"/>
              </a:rPr>
              <a:t>Your email address</a:t>
            </a:r>
          </a:p>
          <a:p>
            <a:pPr marL="604521" lvl="1" indent="-302261" algn="l">
              <a:lnSpc>
                <a:spcPts val="3640"/>
              </a:lnSpc>
              <a:buFont typeface="Arial"/>
              <a:buChar char="•"/>
            </a:pPr>
            <a:r>
              <a:rPr lang="en-US" sz="2800" dirty="0">
                <a:solidFill>
                  <a:srgbClr val="000000"/>
                </a:solidFill>
                <a:latin typeface="DM Sans"/>
              </a:rPr>
              <a:t>Date</a:t>
            </a:r>
          </a:p>
          <a:p>
            <a:pPr marL="604521" lvl="1" indent="-302261" algn="l">
              <a:lnSpc>
                <a:spcPts val="3640"/>
              </a:lnSpc>
              <a:buFont typeface="Arial"/>
              <a:buChar char="•"/>
            </a:pPr>
            <a:r>
              <a:rPr lang="en-US" sz="2800" dirty="0">
                <a:solidFill>
                  <a:srgbClr val="000000"/>
                </a:solidFill>
                <a:latin typeface="DM Sans"/>
              </a:rPr>
              <a:t>Name of recipient </a:t>
            </a:r>
          </a:p>
          <a:p>
            <a:pPr marL="604521" lvl="1" indent="-302261" algn="l">
              <a:lnSpc>
                <a:spcPts val="3640"/>
              </a:lnSpc>
              <a:buFont typeface="Arial"/>
              <a:buChar char="•"/>
            </a:pPr>
            <a:r>
              <a:rPr lang="en-US" sz="2800" dirty="0">
                <a:solidFill>
                  <a:srgbClr val="000000"/>
                </a:solidFill>
                <a:latin typeface="DM Sans"/>
              </a:rPr>
              <a:t>Title/Position of recipient</a:t>
            </a:r>
          </a:p>
          <a:p>
            <a:pPr marL="604521" lvl="1" indent="-302261" algn="l">
              <a:lnSpc>
                <a:spcPts val="3640"/>
              </a:lnSpc>
              <a:buFont typeface="Arial"/>
              <a:buChar char="•"/>
            </a:pPr>
            <a:r>
              <a:rPr lang="en-US" sz="2800" dirty="0">
                <a:solidFill>
                  <a:srgbClr val="000000"/>
                </a:solidFill>
                <a:latin typeface="DM Sans"/>
              </a:rPr>
              <a:t>Company name </a:t>
            </a:r>
          </a:p>
          <a:p>
            <a:pPr marL="604521" lvl="1" indent="-302261" algn="l">
              <a:lnSpc>
                <a:spcPts val="3640"/>
              </a:lnSpc>
              <a:buFont typeface="Arial"/>
              <a:buChar char="•"/>
            </a:pPr>
            <a:r>
              <a:rPr lang="en-US" sz="2800" dirty="0">
                <a:solidFill>
                  <a:srgbClr val="000000"/>
                </a:solidFill>
                <a:latin typeface="DM Sans"/>
              </a:rPr>
              <a:t>Company address</a:t>
            </a:r>
          </a:p>
          <a:p>
            <a:pPr algn="l">
              <a:lnSpc>
                <a:spcPts val="3640"/>
              </a:lnSpc>
              <a:spcBef>
                <a:spcPct val="0"/>
              </a:spcBef>
            </a:pPr>
            <a:endParaRPr lang="en-US" sz="2800" dirty="0">
              <a:solidFill>
                <a:srgbClr val="000000"/>
              </a:solidFill>
              <a:latin typeface="DM Sans"/>
            </a:endParaRPr>
          </a:p>
        </p:txBody>
      </p:sp>
      <p:sp>
        <p:nvSpPr>
          <p:cNvPr id="11" name="TextBox 11"/>
          <p:cNvSpPr txBox="1"/>
          <p:nvPr/>
        </p:nvSpPr>
        <p:spPr>
          <a:xfrm>
            <a:off x="9385709" y="3321685"/>
            <a:ext cx="7873591" cy="5936615"/>
          </a:xfrm>
          <a:prstGeom prst="rect">
            <a:avLst/>
          </a:prstGeom>
        </p:spPr>
        <p:txBody>
          <a:bodyPr lIns="0" tIns="0" rIns="0" bIns="0" rtlCol="0" anchor="t">
            <a:spAutoFit/>
          </a:bodyPr>
          <a:lstStyle/>
          <a:p>
            <a:pPr algn="l">
              <a:lnSpc>
                <a:spcPts val="3640"/>
              </a:lnSpc>
            </a:pPr>
            <a:r>
              <a:rPr lang="en-US" sz="2800">
                <a:solidFill>
                  <a:srgbClr val="000000"/>
                </a:solidFill>
                <a:latin typeface="DM Sans Bold"/>
              </a:rPr>
              <a:t>Jay M. Tibayan</a:t>
            </a:r>
          </a:p>
          <a:p>
            <a:pPr algn="l">
              <a:lnSpc>
                <a:spcPts val="3640"/>
              </a:lnSpc>
            </a:pPr>
            <a:r>
              <a:rPr lang="en-US" sz="2800">
                <a:solidFill>
                  <a:srgbClr val="000000"/>
                </a:solidFill>
                <a:latin typeface="DM Sans"/>
              </a:rPr>
              <a:t>Mataasnakahoy, Batangas, 4223</a:t>
            </a:r>
          </a:p>
          <a:p>
            <a:pPr algn="l">
              <a:lnSpc>
                <a:spcPts val="3640"/>
              </a:lnSpc>
            </a:pPr>
            <a:r>
              <a:rPr lang="en-US" sz="2800">
                <a:solidFill>
                  <a:srgbClr val="000000"/>
                </a:solidFill>
                <a:latin typeface="DM Sans"/>
              </a:rPr>
              <a:t>0912-345-6789</a:t>
            </a:r>
          </a:p>
          <a:p>
            <a:pPr algn="l">
              <a:lnSpc>
                <a:spcPts val="3640"/>
              </a:lnSpc>
            </a:pPr>
            <a:r>
              <a:rPr lang="en-US" sz="2800">
                <a:solidFill>
                  <a:srgbClr val="000000"/>
                </a:solidFill>
                <a:latin typeface="DM Sans"/>
              </a:rPr>
              <a:t>jaytibayan01@gmail.com</a:t>
            </a:r>
          </a:p>
          <a:p>
            <a:pPr algn="l">
              <a:lnSpc>
                <a:spcPts val="3640"/>
              </a:lnSpc>
            </a:pPr>
            <a:endParaRPr lang="en-US" sz="2800">
              <a:solidFill>
                <a:srgbClr val="000000"/>
              </a:solidFill>
              <a:latin typeface="DM Sans"/>
            </a:endParaRPr>
          </a:p>
          <a:p>
            <a:pPr algn="l">
              <a:lnSpc>
                <a:spcPts val="3640"/>
              </a:lnSpc>
            </a:pPr>
            <a:r>
              <a:rPr lang="en-US" sz="2800">
                <a:solidFill>
                  <a:srgbClr val="000000"/>
                </a:solidFill>
                <a:latin typeface="DM Sans"/>
              </a:rPr>
              <a:t>May 29, 2024</a:t>
            </a:r>
          </a:p>
          <a:p>
            <a:pPr algn="l">
              <a:lnSpc>
                <a:spcPts val="3640"/>
              </a:lnSpc>
            </a:pPr>
            <a:endParaRPr lang="en-US" sz="2800">
              <a:solidFill>
                <a:srgbClr val="000000"/>
              </a:solidFill>
              <a:latin typeface="DM Sans"/>
            </a:endParaRPr>
          </a:p>
          <a:p>
            <a:pPr algn="l">
              <a:lnSpc>
                <a:spcPts val="3640"/>
              </a:lnSpc>
            </a:pPr>
            <a:r>
              <a:rPr lang="en-US" sz="2800">
                <a:solidFill>
                  <a:srgbClr val="000000"/>
                </a:solidFill>
                <a:latin typeface="DM Sans Bold"/>
              </a:rPr>
              <a:t>Dr. Tirso A. Ronquillo</a:t>
            </a:r>
          </a:p>
          <a:p>
            <a:pPr algn="l">
              <a:lnSpc>
                <a:spcPts val="3640"/>
              </a:lnSpc>
            </a:pPr>
            <a:r>
              <a:rPr lang="en-US" sz="2800">
                <a:solidFill>
                  <a:srgbClr val="000000"/>
                </a:solidFill>
                <a:latin typeface="DM Sans"/>
              </a:rPr>
              <a:t>President</a:t>
            </a:r>
          </a:p>
          <a:p>
            <a:pPr algn="l">
              <a:lnSpc>
                <a:spcPts val="3640"/>
              </a:lnSpc>
            </a:pPr>
            <a:r>
              <a:rPr lang="en-US" sz="2800">
                <a:solidFill>
                  <a:srgbClr val="000000"/>
                </a:solidFill>
                <a:latin typeface="DM Sans"/>
              </a:rPr>
              <a:t>Batangas State University</a:t>
            </a:r>
          </a:p>
          <a:p>
            <a:pPr algn="l">
              <a:lnSpc>
                <a:spcPts val="3640"/>
              </a:lnSpc>
            </a:pPr>
            <a:r>
              <a:rPr lang="en-US" sz="2800">
                <a:solidFill>
                  <a:srgbClr val="000000"/>
                </a:solidFill>
                <a:latin typeface="DM Sans"/>
              </a:rPr>
              <a:t>Batangas City</a:t>
            </a:r>
          </a:p>
          <a:p>
            <a:pPr algn="l">
              <a:lnSpc>
                <a:spcPts val="3640"/>
              </a:lnSpc>
            </a:pPr>
            <a:endParaRPr lang="en-US" sz="2800">
              <a:solidFill>
                <a:srgbClr val="000000"/>
              </a:solidFill>
              <a:latin typeface="DM Sans"/>
            </a:endParaRPr>
          </a:p>
          <a:p>
            <a:pPr algn="l">
              <a:lnSpc>
                <a:spcPts val="3640"/>
              </a:lnSpc>
              <a:spcBef>
                <a:spcPct val="0"/>
              </a:spcBef>
            </a:pPr>
            <a:endParaRPr lang="en-US" sz="2800">
              <a:solidFill>
                <a:srgbClr val="000000"/>
              </a:solidFill>
              <a:latin typeface="DM Sans"/>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rot="4422509">
            <a:off x="-3571007" y="-124788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422509">
            <a:off x="15275168" y="655477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360344" y="2738930"/>
            <a:ext cx="15709175" cy="7034012"/>
            <a:chOff x="0" y="0"/>
            <a:chExt cx="4137396" cy="1852579"/>
          </a:xfrm>
        </p:grpSpPr>
        <p:sp>
          <p:nvSpPr>
            <p:cNvPr id="5" name="Freeform 5"/>
            <p:cNvSpPr/>
            <p:nvPr/>
          </p:nvSpPr>
          <p:spPr>
            <a:xfrm>
              <a:off x="0" y="0"/>
              <a:ext cx="4137396" cy="1852579"/>
            </a:xfrm>
            <a:custGeom>
              <a:avLst/>
              <a:gdLst/>
              <a:ahLst/>
              <a:cxnLst/>
              <a:rect l="l" t="t" r="r" b="b"/>
              <a:pathLst>
                <a:path w="4137396" h="1852579">
                  <a:moveTo>
                    <a:pt x="14785" y="0"/>
                  </a:moveTo>
                  <a:lnTo>
                    <a:pt x="4122611" y="0"/>
                  </a:lnTo>
                  <a:cubicBezTo>
                    <a:pt x="4130777" y="0"/>
                    <a:pt x="4137396" y="6619"/>
                    <a:pt x="4137396" y="14785"/>
                  </a:cubicBezTo>
                  <a:lnTo>
                    <a:pt x="4137396" y="1837795"/>
                  </a:lnTo>
                  <a:cubicBezTo>
                    <a:pt x="4137396" y="1841716"/>
                    <a:pt x="4135838" y="1845476"/>
                    <a:pt x="4133066" y="1848249"/>
                  </a:cubicBezTo>
                  <a:cubicBezTo>
                    <a:pt x="4130293" y="1851022"/>
                    <a:pt x="4126532" y="1852579"/>
                    <a:pt x="4122611" y="1852579"/>
                  </a:cubicBezTo>
                  <a:lnTo>
                    <a:pt x="14785" y="1852579"/>
                  </a:lnTo>
                  <a:cubicBezTo>
                    <a:pt x="6619" y="1852579"/>
                    <a:pt x="0" y="1845960"/>
                    <a:pt x="0" y="1837795"/>
                  </a:cubicBezTo>
                  <a:lnTo>
                    <a:pt x="0" y="14785"/>
                  </a:lnTo>
                  <a:cubicBezTo>
                    <a:pt x="0" y="6619"/>
                    <a:pt x="6619" y="0"/>
                    <a:pt x="14785" y="0"/>
                  </a:cubicBezTo>
                  <a:close/>
                </a:path>
              </a:pathLst>
            </a:custGeom>
            <a:solidFill>
              <a:srgbClr val="FFFFFF"/>
            </a:solidFill>
          </p:spPr>
        </p:sp>
        <p:sp>
          <p:nvSpPr>
            <p:cNvPr id="6" name="TextBox 6"/>
            <p:cNvSpPr txBox="1"/>
            <p:nvPr/>
          </p:nvSpPr>
          <p:spPr>
            <a:xfrm>
              <a:off x="0" y="-19050"/>
              <a:ext cx="4137396" cy="1871629"/>
            </a:xfrm>
            <a:prstGeom prst="rect">
              <a:avLst/>
            </a:prstGeom>
          </p:spPr>
          <p:txBody>
            <a:bodyPr lIns="50800" tIns="50800" rIns="50800" bIns="50800" rtlCol="0" anchor="ctr"/>
            <a:lstStyle/>
            <a:p>
              <a:pPr algn="ctr">
                <a:lnSpc>
                  <a:spcPts val="2970"/>
                </a:lnSpc>
              </a:pPr>
              <a:endParaRPr/>
            </a:p>
          </p:txBody>
        </p:sp>
      </p:grpSp>
      <p:sp>
        <p:nvSpPr>
          <p:cNvPr id="7" name="TextBox 7"/>
          <p:cNvSpPr txBox="1"/>
          <p:nvPr/>
        </p:nvSpPr>
        <p:spPr>
          <a:xfrm>
            <a:off x="5274313" y="264641"/>
            <a:ext cx="8339622" cy="1095375"/>
          </a:xfrm>
          <a:prstGeom prst="rect">
            <a:avLst/>
          </a:prstGeom>
        </p:spPr>
        <p:txBody>
          <a:bodyPr lIns="0" tIns="0" rIns="0" bIns="0" rtlCol="0" anchor="t">
            <a:spAutoFit/>
          </a:bodyPr>
          <a:lstStyle/>
          <a:p>
            <a:pPr algn="ctr">
              <a:lnSpc>
                <a:spcPts val="7200"/>
              </a:lnSpc>
            </a:pPr>
            <a:r>
              <a:rPr lang="en-US" sz="6000">
                <a:solidFill>
                  <a:srgbClr val="FFFFFF"/>
                </a:solidFill>
                <a:latin typeface="Agrandir Ultra-Bold"/>
              </a:rPr>
              <a:t>How to Write?</a:t>
            </a:r>
          </a:p>
        </p:txBody>
      </p:sp>
      <p:sp>
        <p:nvSpPr>
          <p:cNvPr id="8" name="TextBox 8"/>
          <p:cNvSpPr txBox="1"/>
          <p:nvPr/>
        </p:nvSpPr>
        <p:spPr>
          <a:xfrm>
            <a:off x="3483315" y="1747114"/>
            <a:ext cx="11463233" cy="476250"/>
          </a:xfrm>
          <a:prstGeom prst="rect">
            <a:avLst/>
          </a:prstGeom>
        </p:spPr>
        <p:txBody>
          <a:bodyPr lIns="0" tIns="0" rIns="0" bIns="0" rtlCol="0" anchor="t">
            <a:spAutoFit/>
          </a:bodyPr>
          <a:lstStyle/>
          <a:p>
            <a:pPr algn="ctr">
              <a:lnSpc>
                <a:spcPts val="3899"/>
              </a:lnSpc>
            </a:pPr>
            <a:r>
              <a:rPr lang="en-US" sz="2999">
                <a:solidFill>
                  <a:srgbClr val="000000"/>
                </a:solidFill>
                <a:latin typeface="DM Sans Bold"/>
              </a:rPr>
              <a:t>6 easy steps for Cover Letter Writing</a:t>
            </a:r>
          </a:p>
        </p:txBody>
      </p:sp>
      <p:sp>
        <p:nvSpPr>
          <p:cNvPr id="9" name="TextBox 9"/>
          <p:cNvSpPr txBox="1"/>
          <p:nvPr/>
        </p:nvSpPr>
        <p:spPr>
          <a:xfrm>
            <a:off x="2318231" y="3044464"/>
            <a:ext cx="1068726" cy="485775"/>
          </a:xfrm>
          <a:prstGeom prst="rect">
            <a:avLst/>
          </a:prstGeom>
        </p:spPr>
        <p:txBody>
          <a:bodyPr lIns="0" tIns="0" rIns="0" bIns="0" rtlCol="0" anchor="t">
            <a:spAutoFit/>
          </a:bodyPr>
          <a:lstStyle/>
          <a:p>
            <a:pPr algn="ctr">
              <a:lnSpc>
                <a:spcPts val="3240"/>
              </a:lnSpc>
            </a:pPr>
            <a:r>
              <a:rPr lang="en-US" sz="2700" spc="113">
                <a:solidFill>
                  <a:srgbClr val="FFFFFF"/>
                </a:solidFill>
                <a:latin typeface="Agrandir Ultra-Bold"/>
              </a:rPr>
              <a:t>2</a:t>
            </a:r>
          </a:p>
        </p:txBody>
      </p:sp>
      <p:sp>
        <p:nvSpPr>
          <p:cNvPr id="10" name="TextBox 10"/>
          <p:cNvSpPr txBox="1"/>
          <p:nvPr/>
        </p:nvSpPr>
        <p:spPr>
          <a:xfrm>
            <a:off x="3271293" y="3077907"/>
            <a:ext cx="4871227" cy="6912149"/>
          </a:xfrm>
          <a:prstGeom prst="rect">
            <a:avLst/>
          </a:prstGeom>
        </p:spPr>
        <p:txBody>
          <a:bodyPr lIns="0" tIns="0" rIns="0" bIns="0" rtlCol="0" anchor="t">
            <a:spAutoFit/>
          </a:bodyPr>
          <a:lstStyle/>
          <a:p>
            <a:pPr algn="l">
              <a:lnSpc>
                <a:spcPts val="3640"/>
              </a:lnSpc>
            </a:pPr>
            <a:r>
              <a:rPr lang="en-US" sz="2800" dirty="0">
                <a:solidFill>
                  <a:srgbClr val="000000"/>
                </a:solidFill>
                <a:latin typeface="DM Sans"/>
              </a:rPr>
              <a:t>2. Include a greeting/ Salutation</a:t>
            </a:r>
          </a:p>
          <a:p>
            <a:pPr marL="604521" lvl="1" indent="-302261" algn="just">
              <a:lnSpc>
                <a:spcPts val="3640"/>
              </a:lnSpc>
              <a:buFont typeface="Arial"/>
              <a:buChar char="•"/>
            </a:pPr>
            <a:r>
              <a:rPr lang="en-US" sz="2800" dirty="0">
                <a:solidFill>
                  <a:srgbClr val="000000"/>
                </a:solidFill>
                <a:latin typeface="DM Sans"/>
              </a:rPr>
              <a:t>In your research, try to find the name of the person reviewing applications for the job. Address your letter to this person with a common business greeting, such as "Dear [first and last name]" or "Dear [position title]." Avoid using "To whom it may concern."</a:t>
            </a:r>
          </a:p>
          <a:p>
            <a:pPr algn="l">
              <a:lnSpc>
                <a:spcPts val="3640"/>
              </a:lnSpc>
              <a:spcBef>
                <a:spcPct val="0"/>
              </a:spcBef>
            </a:pPr>
            <a:endParaRPr lang="en-US" sz="2800" dirty="0">
              <a:solidFill>
                <a:srgbClr val="000000"/>
              </a:solidFill>
              <a:latin typeface="DM Sans"/>
            </a:endParaRPr>
          </a:p>
        </p:txBody>
      </p:sp>
      <p:sp>
        <p:nvSpPr>
          <p:cNvPr id="11" name="TextBox 11"/>
          <p:cNvSpPr txBox="1"/>
          <p:nvPr/>
        </p:nvSpPr>
        <p:spPr>
          <a:xfrm>
            <a:off x="9543729" y="4416341"/>
            <a:ext cx="7873591" cy="3650615"/>
          </a:xfrm>
          <a:prstGeom prst="rect">
            <a:avLst/>
          </a:prstGeom>
        </p:spPr>
        <p:txBody>
          <a:bodyPr lIns="0" tIns="0" rIns="0" bIns="0" rtlCol="0" anchor="t">
            <a:spAutoFit/>
          </a:bodyPr>
          <a:lstStyle/>
          <a:p>
            <a:pPr algn="l">
              <a:lnSpc>
                <a:spcPts val="3640"/>
              </a:lnSpc>
            </a:pPr>
            <a:r>
              <a:rPr lang="en-US" sz="2800">
                <a:solidFill>
                  <a:srgbClr val="000000"/>
                </a:solidFill>
                <a:latin typeface="DM Sans Bold"/>
              </a:rPr>
              <a:t>Greetings example:</a:t>
            </a:r>
          </a:p>
          <a:p>
            <a:pPr algn="l">
              <a:lnSpc>
                <a:spcPts val="3640"/>
              </a:lnSpc>
            </a:pPr>
            <a:endParaRPr lang="en-US" sz="2800">
              <a:solidFill>
                <a:srgbClr val="000000"/>
              </a:solidFill>
              <a:latin typeface="DM Sans Bold"/>
            </a:endParaRPr>
          </a:p>
          <a:p>
            <a:pPr marL="604521" lvl="1" indent="-302261" algn="l">
              <a:lnSpc>
                <a:spcPts val="3640"/>
              </a:lnSpc>
              <a:buFont typeface="Arial"/>
              <a:buChar char="•"/>
            </a:pPr>
            <a:r>
              <a:rPr lang="en-US" sz="2800">
                <a:solidFill>
                  <a:srgbClr val="000000"/>
                </a:solidFill>
                <a:latin typeface="DM Sans Bold"/>
              </a:rPr>
              <a:t>Dear Dr. Tirso,</a:t>
            </a:r>
          </a:p>
          <a:p>
            <a:pPr marL="604521" lvl="1" indent="-302261" algn="l">
              <a:lnSpc>
                <a:spcPts val="3640"/>
              </a:lnSpc>
              <a:buFont typeface="Arial"/>
              <a:buChar char="•"/>
            </a:pPr>
            <a:r>
              <a:rPr lang="en-US" sz="2800">
                <a:solidFill>
                  <a:srgbClr val="000000"/>
                </a:solidFill>
                <a:latin typeface="DM Sans Bold"/>
              </a:rPr>
              <a:t>Dear Ms. Anabel Castro,</a:t>
            </a:r>
          </a:p>
          <a:p>
            <a:pPr marL="604521" lvl="1" indent="-302261" algn="l">
              <a:lnSpc>
                <a:spcPts val="3640"/>
              </a:lnSpc>
              <a:buFont typeface="Arial"/>
              <a:buChar char="•"/>
            </a:pPr>
            <a:r>
              <a:rPr lang="en-US" sz="2800">
                <a:solidFill>
                  <a:srgbClr val="000000"/>
                </a:solidFill>
                <a:latin typeface="DM Sans Bold"/>
              </a:rPr>
              <a:t>Dear Hiring Manager,</a:t>
            </a:r>
          </a:p>
          <a:p>
            <a:pPr algn="l">
              <a:lnSpc>
                <a:spcPts val="3640"/>
              </a:lnSpc>
            </a:pPr>
            <a:endParaRPr lang="en-US" sz="2800">
              <a:solidFill>
                <a:srgbClr val="000000"/>
              </a:solidFill>
              <a:latin typeface="DM Sans Bold"/>
            </a:endParaRPr>
          </a:p>
          <a:p>
            <a:pPr algn="l">
              <a:lnSpc>
                <a:spcPts val="3640"/>
              </a:lnSpc>
            </a:pPr>
            <a:endParaRPr lang="en-US" sz="2800">
              <a:solidFill>
                <a:srgbClr val="000000"/>
              </a:solidFill>
              <a:latin typeface="DM Sans Bold"/>
            </a:endParaRPr>
          </a:p>
          <a:p>
            <a:pPr algn="l">
              <a:lnSpc>
                <a:spcPts val="3640"/>
              </a:lnSpc>
              <a:spcBef>
                <a:spcPct val="0"/>
              </a:spcBef>
            </a:pPr>
            <a:endParaRPr lang="en-US" sz="2800">
              <a:solidFill>
                <a:srgbClr val="000000"/>
              </a:solidFill>
              <a:latin typeface="DM Sans Bold"/>
            </a:endParaRPr>
          </a:p>
        </p:txBody>
      </p:sp>
    </p:spTree>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rot="4422509">
            <a:off x="-3571007" y="-124788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422509">
            <a:off x="15275168" y="655477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360344" y="2738930"/>
            <a:ext cx="15709175" cy="7034012"/>
            <a:chOff x="0" y="0"/>
            <a:chExt cx="4137396" cy="1852579"/>
          </a:xfrm>
        </p:grpSpPr>
        <p:sp>
          <p:nvSpPr>
            <p:cNvPr id="5" name="Freeform 5"/>
            <p:cNvSpPr/>
            <p:nvPr/>
          </p:nvSpPr>
          <p:spPr>
            <a:xfrm>
              <a:off x="0" y="0"/>
              <a:ext cx="4137396" cy="1852579"/>
            </a:xfrm>
            <a:custGeom>
              <a:avLst/>
              <a:gdLst/>
              <a:ahLst/>
              <a:cxnLst/>
              <a:rect l="l" t="t" r="r" b="b"/>
              <a:pathLst>
                <a:path w="4137396" h="1852579">
                  <a:moveTo>
                    <a:pt x="14785" y="0"/>
                  </a:moveTo>
                  <a:lnTo>
                    <a:pt x="4122611" y="0"/>
                  </a:lnTo>
                  <a:cubicBezTo>
                    <a:pt x="4130777" y="0"/>
                    <a:pt x="4137396" y="6619"/>
                    <a:pt x="4137396" y="14785"/>
                  </a:cubicBezTo>
                  <a:lnTo>
                    <a:pt x="4137396" y="1837795"/>
                  </a:lnTo>
                  <a:cubicBezTo>
                    <a:pt x="4137396" y="1841716"/>
                    <a:pt x="4135838" y="1845476"/>
                    <a:pt x="4133066" y="1848249"/>
                  </a:cubicBezTo>
                  <a:cubicBezTo>
                    <a:pt x="4130293" y="1851022"/>
                    <a:pt x="4126532" y="1852579"/>
                    <a:pt x="4122611" y="1852579"/>
                  </a:cubicBezTo>
                  <a:lnTo>
                    <a:pt x="14785" y="1852579"/>
                  </a:lnTo>
                  <a:cubicBezTo>
                    <a:pt x="6619" y="1852579"/>
                    <a:pt x="0" y="1845960"/>
                    <a:pt x="0" y="1837795"/>
                  </a:cubicBezTo>
                  <a:lnTo>
                    <a:pt x="0" y="14785"/>
                  </a:lnTo>
                  <a:cubicBezTo>
                    <a:pt x="0" y="6619"/>
                    <a:pt x="6619" y="0"/>
                    <a:pt x="14785" y="0"/>
                  </a:cubicBezTo>
                  <a:close/>
                </a:path>
              </a:pathLst>
            </a:custGeom>
            <a:solidFill>
              <a:srgbClr val="FFFFFF"/>
            </a:solidFill>
          </p:spPr>
        </p:sp>
        <p:sp>
          <p:nvSpPr>
            <p:cNvPr id="6" name="TextBox 6"/>
            <p:cNvSpPr txBox="1"/>
            <p:nvPr/>
          </p:nvSpPr>
          <p:spPr>
            <a:xfrm>
              <a:off x="0" y="-19050"/>
              <a:ext cx="4137396" cy="1871629"/>
            </a:xfrm>
            <a:prstGeom prst="rect">
              <a:avLst/>
            </a:prstGeom>
          </p:spPr>
          <p:txBody>
            <a:bodyPr lIns="50800" tIns="50800" rIns="50800" bIns="50800" rtlCol="0" anchor="ctr"/>
            <a:lstStyle/>
            <a:p>
              <a:pPr algn="ctr">
                <a:lnSpc>
                  <a:spcPts val="2970"/>
                </a:lnSpc>
              </a:pPr>
              <a:endParaRPr/>
            </a:p>
          </p:txBody>
        </p:sp>
      </p:grpSp>
      <p:sp>
        <p:nvSpPr>
          <p:cNvPr id="7" name="TextBox 7"/>
          <p:cNvSpPr txBox="1"/>
          <p:nvPr/>
        </p:nvSpPr>
        <p:spPr>
          <a:xfrm>
            <a:off x="5274313" y="264641"/>
            <a:ext cx="8339622" cy="1095375"/>
          </a:xfrm>
          <a:prstGeom prst="rect">
            <a:avLst/>
          </a:prstGeom>
        </p:spPr>
        <p:txBody>
          <a:bodyPr lIns="0" tIns="0" rIns="0" bIns="0" rtlCol="0" anchor="t">
            <a:spAutoFit/>
          </a:bodyPr>
          <a:lstStyle/>
          <a:p>
            <a:pPr algn="ctr">
              <a:lnSpc>
                <a:spcPts val="7200"/>
              </a:lnSpc>
            </a:pPr>
            <a:r>
              <a:rPr lang="en-US" sz="6000">
                <a:solidFill>
                  <a:srgbClr val="FFFFFF"/>
                </a:solidFill>
                <a:latin typeface="Agrandir Ultra-Bold"/>
              </a:rPr>
              <a:t>How to Write?</a:t>
            </a:r>
          </a:p>
        </p:txBody>
      </p:sp>
      <p:sp>
        <p:nvSpPr>
          <p:cNvPr id="8" name="TextBox 8"/>
          <p:cNvSpPr txBox="1"/>
          <p:nvPr/>
        </p:nvSpPr>
        <p:spPr>
          <a:xfrm>
            <a:off x="3483315" y="1747114"/>
            <a:ext cx="11463233" cy="476250"/>
          </a:xfrm>
          <a:prstGeom prst="rect">
            <a:avLst/>
          </a:prstGeom>
        </p:spPr>
        <p:txBody>
          <a:bodyPr lIns="0" tIns="0" rIns="0" bIns="0" rtlCol="0" anchor="t">
            <a:spAutoFit/>
          </a:bodyPr>
          <a:lstStyle/>
          <a:p>
            <a:pPr algn="ctr">
              <a:lnSpc>
                <a:spcPts val="3899"/>
              </a:lnSpc>
            </a:pPr>
            <a:r>
              <a:rPr lang="en-US" sz="2999">
                <a:solidFill>
                  <a:srgbClr val="000000"/>
                </a:solidFill>
                <a:latin typeface="DM Sans Bold"/>
              </a:rPr>
              <a:t>6 easy steps for Cover Letter Writing</a:t>
            </a:r>
          </a:p>
        </p:txBody>
      </p:sp>
      <p:sp>
        <p:nvSpPr>
          <p:cNvPr id="9" name="TextBox 9"/>
          <p:cNvSpPr txBox="1"/>
          <p:nvPr/>
        </p:nvSpPr>
        <p:spPr>
          <a:xfrm>
            <a:off x="2318231" y="3044464"/>
            <a:ext cx="1068726" cy="485775"/>
          </a:xfrm>
          <a:prstGeom prst="rect">
            <a:avLst/>
          </a:prstGeom>
        </p:spPr>
        <p:txBody>
          <a:bodyPr lIns="0" tIns="0" rIns="0" bIns="0" rtlCol="0" anchor="t">
            <a:spAutoFit/>
          </a:bodyPr>
          <a:lstStyle/>
          <a:p>
            <a:pPr algn="ctr">
              <a:lnSpc>
                <a:spcPts val="3240"/>
              </a:lnSpc>
            </a:pPr>
            <a:r>
              <a:rPr lang="en-US" sz="2700" spc="113">
                <a:solidFill>
                  <a:srgbClr val="FFFFFF"/>
                </a:solidFill>
                <a:latin typeface="Agrandir Ultra-Bold"/>
              </a:rPr>
              <a:t>3</a:t>
            </a:r>
          </a:p>
        </p:txBody>
      </p:sp>
      <p:sp>
        <p:nvSpPr>
          <p:cNvPr id="10" name="TextBox 10"/>
          <p:cNvSpPr txBox="1"/>
          <p:nvPr/>
        </p:nvSpPr>
        <p:spPr>
          <a:xfrm>
            <a:off x="3206037" y="3501664"/>
            <a:ext cx="5282077" cy="5527154"/>
          </a:xfrm>
          <a:prstGeom prst="rect">
            <a:avLst/>
          </a:prstGeom>
        </p:spPr>
        <p:txBody>
          <a:bodyPr lIns="0" tIns="0" rIns="0" bIns="0" rtlCol="0" anchor="t">
            <a:spAutoFit/>
          </a:bodyPr>
          <a:lstStyle/>
          <a:p>
            <a:pPr algn="l">
              <a:lnSpc>
                <a:spcPts val="3640"/>
              </a:lnSpc>
            </a:pPr>
            <a:r>
              <a:rPr lang="en-US" sz="2800" dirty="0">
                <a:solidFill>
                  <a:srgbClr val="000000"/>
                </a:solidFill>
                <a:latin typeface="DM Sans Bold"/>
              </a:rPr>
              <a:t>Write an opening paragraph</a:t>
            </a:r>
          </a:p>
          <a:p>
            <a:pPr algn="l">
              <a:lnSpc>
                <a:spcPts val="3640"/>
              </a:lnSpc>
              <a:spcBef>
                <a:spcPct val="0"/>
              </a:spcBef>
            </a:pPr>
            <a:r>
              <a:rPr lang="en-US" sz="2800" dirty="0">
                <a:solidFill>
                  <a:srgbClr val="000000"/>
                </a:solidFill>
                <a:latin typeface="DM Sans"/>
              </a:rPr>
              <a:t>In the first paragraph, mention the </a:t>
            </a:r>
            <a:r>
              <a:rPr lang="en-US" sz="2800" b="1" dirty="0">
                <a:solidFill>
                  <a:srgbClr val="000000"/>
                </a:solidFill>
                <a:latin typeface="DM Sans"/>
              </a:rPr>
              <a:t>job title you're applying for and where you saw the position posting</a:t>
            </a:r>
            <a:r>
              <a:rPr lang="en-US" sz="2800" dirty="0">
                <a:solidFill>
                  <a:srgbClr val="000000"/>
                </a:solidFill>
                <a:latin typeface="DM Sans"/>
              </a:rPr>
              <a:t>. Explain your interest in the role and company to show you've done your research. The </a:t>
            </a:r>
            <a:r>
              <a:rPr lang="en-US" sz="2800" u="sng" dirty="0">
                <a:solidFill>
                  <a:srgbClr val="000000"/>
                </a:solidFill>
                <a:latin typeface="DM Sans"/>
                <a:hlinkClick r:id="rId4" tooltip="https://www.indeed.com/career-advice/resumes-cover-letters/powerful-ways-to-start-a-cover-letter"/>
              </a:rPr>
              <a:t>first section</a:t>
            </a:r>
            <a:r>
              <a:rPr lang="en-US" sz="2800" dirty="0">
                <a:solidFill>
                  <a:srgbClr val="000000"/>
                </a:solidFill>
                <a:latin typeface="DM Sans"/>
              </a:rPr>
              <a:t> of your cover letter is also the first impression the reader will have of you, so it's important to appeal to that person quickly.</a:t>
            </a:r>
          </a:p>
        </p:txBody>
      </p:sp>
      <p:sp>
        <p:nvSpPr>
          <p:cNvPr id="11" name="TextBox 11"/>
          <p:cNvSpPr txBox="1"/>
          <p:nvPr/>
        </p:nvSpPr>
        <p:spPr>
          <a:xfrm>
            <a:off x="8948232" y="3728274"/>
            <a:ext cx="7873591" cy="5988819"/>
          </a:xfrm>
          <a:prstGeom prst="rect">
            <a:avLst/>
          </a:prstGeom>
        </p:spPr>
        <p:txBody>
          <a:bodyPr lIns="0" tIns="0" rIns="0" bIns="0" rtlCol="0" anchor="t">
            <a:spAutoFit/>
          </a:bodyPr>
          <a:lstStyle/>
          <a:p>
            <a:pPr algn="just">
              <a:lnSpc>
                <a:spcPts val="3640"/>
              </a:lnSpc>
            </a:pPr>
            <a:r>
              <a:rPr lang="en-US" sz="2800" dirty="0">
                <a:solidFill>
                  <a:srgbClr val="000000"/>
                </a:solidFill>
                <a:latin typeface="DM Sans Bold"/>
              </a:rPr>
              <a:t>I'm excited to apply for the Graphic Designer position at Cloud Clearwater as it was advertised in Facebook. I understand you're currently adding several new product lines, and I believe my skills in video and animation provide a significant advantage for creating a successful launch. As a longtime fan of your products, I'm thrilled at the opportunity to bring my unique style and passion for beachwear to the company."</a:t>
            </a:r>
          </a:p>
          <a:p>
            <a:pPr algn="just">
              <a:lnSpc>
                <a:spcPts val="3640"/>
              </a:lnSpc>
            </a:pPr>
            <a:endParaRPr lang="en-US" sz="2800" dirty="0">
              <a:solidFill>
                <a:srgbClr val="000000"/>
              </a:solidFill>
              <a:latin typeface="DM Sans Bold"/>
            </a:endParaRPr>
          </a:p>
          <a:p>
            <a:pPr algn="just">
              <a:lnSpc>
                <a:spcPts val="3640"/>
              </a:lnSpc>
            </a:pPr>
            <a:endParaRPr lang="en-US" sz="2800" dirty="0">
              <a:solidFill>
                <a:srgbClr val="000000"/>
              </a:solidFill>
              <a:latin typeface="DM Sans Bold"/>
            </a:endParaRPr>
          </a:p>
          <a:p>
            <a:pPr algn="just">
              <a:lnSpc>
                <a:spcPts val="3640"/>
              </a:lnSpc>
              <a:spcBef>
                <a:spcPct val="0"/>
              </a:spcBef>
            </a:pPr>
            <a:endParaRPr lang="en-US" sz="2800" dirty="0">
              <a:solidFill>
                <a:srgbClr val="000000"/>
              </a:solidFill>
              <a:latin typeface="DM Sans Bold"/>
            </a:endParaRPr>
          </a:p>
        </p:txBody>
      </p:sp>
      <p:sp>
        <p:nvSpPr>
          <p:cNvPr id="12" name="AutoShape 12"/>
          <p:cNvSpPr/>
          <p:nvPr/>
        </p:nvSpPr>
        <p:spPr>
          <a:xfrm>
            <a:off x="8801406" y="3009816"/>
            <a:ext cx="0" cy="6492240"/>
          </a:xfrm>
          <a:prstGeom prst="line">
            <a:avLst/>
          </a:prstGeom>
          <a:ln w="38100" cap="flat">
            <a:solidFill>
              <a:srgbClr val="000000"/>
            </a:solidFill>
            <a:prstDash val="solid"/>
            <a:headEnd type="arrow" w="med" len="sm"/>
            <a:tailEnd type="arrow" w="med" len="sm"/>
          </a:ln>
        </p:spPr>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rot="4422509">
            <a:off x="-3571007" y="-124788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422509">
            <a:off x="15275168" y="655477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360344" y="2738930"/>
            <a:ext cx="15709175" cy="7034012"/>
            <a:chOff x="0" y="0"/>
            <a:chExt cx="4137396" cy="1852579"/>
          </a:xfrm>
        </p:grpSpPr>
        <p:sp>
          <p:nvSpPr>
            <p:cNvPr id="5" name="Freeform 5"/>
            <p:cNvSpPr/>
            <p:nvPr/>
          </p:nvSpPr>
          <p:spPr>
            <a:xfrm>
              <a:off x="0" y="0"/>
              <a:ext cx="4137396" cy="1852579"/>
            </a:xfrm>
            <a:custGeom>
              <a:avLst/>
              <a:gdLst/>
              <a:ahLst/>
              <a:cxnLst/>
              <a:rect l="l" t="t" r="r" b="b"/>
              <a:pathLst>
                <a:path w="4137396" h="1852579">
                  <a:moveTo>
                    <a:pt x="14785" y="0"/>
                  </a:moveTo>
                  <a:lnTo>
                    <a:pt x="4122611" y="0"/>
                  </a:lnTo>
                  <a:cubicBezTo>
                    <a:pt x="4130777" y="0"/>
                    <a:pt x="4137396" y="6619"/>
                    <a:pt x="4137396" y="14785"/>
                  </a:cubicBezTo>
                  <a:lnTo>
                    <a:pt x="4137396" y="1837795"/>
                  </a:lnTo>
                  <a:cubicBezTo>
                    <a:pt x="4137396" y="1841716"/>
                    <a:pt x="4135838" y="1845476"/>
                    <a:pt x="4133066" y="1848249"/>
                  </a:cubicBezTo>
                  <a:cubicBezTo>
                    <a:pt x="4130293" y="1851022"/>
                    <a:pt x="4126532" y="1852579"/>
                    <a:pt x="4122611" y="1852579"/>
                  </a:cubicBezTo>
                  <a:lnTo>
                    <a:pt x="14785" y="1852579"/>
                  </a:lnTo>
                  <a:cubicBezTo>
                    <a:pt x="6619" y="1852579"/>
                    <a:pt x="0" y="1845960"/>
                    <a:pt x="0" y="1837795"/>
                  </a:cubicBezTo>
                  <a:lnTo>
                    <a:pt x="0" y="14785"/>
                  </a:lnTo>
                  <a:cubicBezTo>
                    <a:pt x="0" y="6619"/>
                    <a:pt x="6619" y="0"/>
                    <a:pt x="14785" y="0"/>
                  </a:cubicBezTo>
                  <a:close/>
                </a:path>
              </a:pathLst>
            </a:custGeom>
            <a:solidFill>
              <a:srgbClr val="FFFFFF"/>
            </a:solidFill>
          </p:spPr>
        </p:sp>
        <p:sp>
          <p:nvSpPr>
            <p:cNvPr id="6" name="TextBox 6"/>
            <p:cNvSpPr txBox="1"/>
            <p:nvPr/>
          </p:nvSpPr>
          <p:spPr>
            <a:xfrm>
              <a:off x="0" y="-19050"/>
              <a:ext cx="4137396" cy="1871629"/>
            </a:xfrm>
            <a:prstGeom prst="rect">
              <a:avLst/>
            </a:prstGeom>
          </p:spPr>
          <p:txBody>
            <a:bodyPr lIns="50800" tIns="50800" rIns="50800" bIns="50800" rtlCol="0" anchor="ctr"/>
            <a:lstStyle/>
            <a:p>
              <a:pPr algn="ctr">
                <a:lnSpc>
                  <a:spcPts val="2970"/>
                </a:lnSpc>
              </a:pPr>
              <a:endParaRPr/>
            </a:p>
          </p:txBody>
        </p:sp>
      </p:grpSp>
      <p:sp>
        <p:nvSpPr>
          <p:cNvPr id="7" name="TextBox 7"/>
          <p:cNvSpPr txBox="1"/>
          <p:nvPr/>
        </p:nvSpPr>
        <p:spPr>
          <a:xfrm>
            <a:off x="5274313" y="264641"/>
            <a:ext cx="8339622" cy="1095375"/>
          </a:xfrm>
          <a:prstGeom prst="rect">
            <a:avLst/>
          </a:prstGeom>
        </p:spPr>
        <p:txBody>
          <a:bodyPr lIns="0" tIns="0" rIns="0" bIns="0" rtlCol="0" anchor="t">
            <a:spAutoFit/>
          </a:bodyPr>
          <a:lstStyle/>
          <a:p>
            <a:pPr algn="ctr">
              <a:lnSpc>
                <a:spcPts val="7200"/>
              </a:lnSpc>
            </a:pPr>
            <a:r>
              <a:rPr lang="en-US" sz="6000">
                <a:solidFill>
                  <a:srgbClr val="FFFFFF"/>
                </a:solidFill>
                <a:latin typeface="Agrandir Ultra-Bold"/>
              </a:rPr>
              <a:t>How to Write?</a:t>
            </a:r>
          </a:p>
        </p:txBody>
      </p:sp>
      <p:sp>
        <p:nvSpPr>
          <p:cNvPr id="8" name="TextBox 8"/>
          <p:cNvSpPr txBox="1"/>
          <p:nvPr/>
        </p:nvSpPr>
        <p:spPr>
          <a:xfrm>
            <a:off x="3483315" y="1747114"/>
            <a:ext cx="11463233" cy="476250"/>
          </a:xfrm>
          <a:prstGeom prst="rect">
            <a:avLst/>
          </a:prstGeom>
        </p:spPr>
        <p:txBody>
          <a:bodyPr lIns="0" tIns="0" rIns="0" bIns="0" rtlCol="0" anchor="t">
            <a:spAutoFit/>
          </a:bodyPr>
          <a:lstStyle/>
          <a:p>
            <a:pPr algn="ctr">
              <a:lnSpc>
                <a:spcPts val="3899"/>
              </a:lnSpc>
            </a:pPr>
            <a:r>
              <a:rPr lang="en-US" sz="2999">
                <a:solidFill>
                  <a:srgbClr val="000000"/>
                </a:solidFill>
                <a:latin typeface="DM Sans Bold"/>
              </a:rPr>
              <a:t>6 easy steps for Cover Letter Writing</a:t>
            </a:r>
          </a:p>
        </p:txBody>
      </p:sp>
      <p:sp>
        <p:nvSpPr>
          <p:cNvPr id="9" name="TextBox 9"/>
          <p:cNvSpPr txBox="1"/>
          <p:nvPr/>
        </p:nvSpPr>
        <p:spPr>
          <a:xfrm>
            <a:off x="2318231" y="3044464"/>
            <a:ext cx="1068726" cy="485775"/>
          </a:xfrm>
          <a:prstGeom prst="rect">
            <a:avLst/>
          </a:prstGeom>
        </p:spPr>
        <p:txBody>
          <a:bodyPr lIns="0" tIns="0" rIns="0" bIns="0" rtlCol="0" anchor="t">
            <a:spAutoFit/>
          </a:bodyPr>
          <a:lstStyle/>
          <a:p>
            <a:pPr algn="ctr">
              <a:lnSpc>
                <a:spcPts val="3240"/>
              </a:lnSpc>
            </a:pPr>
            <a:r>
              <a:rPr lang="en-US" sz="2700" spc="113">
                <a:solidFill>
                  <a:srgbClr val="FFFFFF"/>
                </a:solidFill>
                <a:latin typeface="Agrandir Ultra-Bold"/>
              </a:rPr>
              <a:t>4</a:t>
            </a:r>
          </a:p>
        </p:txBody>
      </p:sp>
      <p:sp>
        <p:nvSpPr>
          <p:cNvPr id="10" name="TextBox 10"/>
          <p:cNvSpPr txBox="1"/>
          <p:nvPr/>
        </p:nvSpPr>
        <p:spPr>
          <a:xfrm>
            <a:off x="3206037" y="3501664"/>
            <a:ext cx="5282077" cy="5479415"/>
          </a:xfrm>
          <a:prstGeom prst="rect">
            <a:avLst/>
          </a:prstGeom>
        </p:spPr>
        <p:txBody>
          <a:bodyPr lIns="0" tIns="0" rIns="0" bIns="0" rtlCol="0" anchor="t">
            <a:spAutoFit/>
          </a:bodyPr>
          <a:lstStyle/>
          <a:p>
            <a:pPr algn="l">
              <a:lnSpc>
                <a:spcPts val="3640"/>
              </a:lnSpc>
            </a:pPr>
            <a:r>
              <a:rPr lang="en-US" sz="2800">
                <a:solidFill>
                  <a:srgbClr val="000000"/>
                </a:solidFill>
                <a:latin typeface="DM Sans Bold"/>
              </a:rPr>
              <a:t>4. Add a second paragraph</a:t>
            </a:r>
          </a:p>
          <a:p>
            <a:pPr algn="l">
              <a:lnSpc>
                <a:spcPts val="3640"/>
              </a:lnSpc>
              <a:spcBef>
                <a:spcPct val="0"/>
              </a:spcBef>
            </a:pPr>
            <a:r>
              <a:rPr lang="en-US" sz="2800">
                <a:solidFill>
                  <a:srgbClr val="000000"/>
                </a:solidFill>
                <a:latin typeface="DM Sans"/>
              </a:rPr>
              <a:t>Your second paragraph should be a brief overview of your background as it relates to the position. Include key achievements, skills and specialties that make you particularly suited to the position. Focus on one or two and provide specific details about your success, including measurable impacts you made.</a:t>
            </a:r>
          </a:p>
        </p:txBody>
      </p:sp>
      <p:sp>
        <p:nvSpPr>
          <p:cNvPr id="11" name="TextBox 11"/>
          <p:cNvSpPr txBox="1"/>
          <p:nvPr/>
        </p:nvSpPr>
        <p:spPr>
          <a:xfrm>
            <a:off x="8964546" y="2981241"/>
            <a:ext cx="7873591" cy="7765415"/>
          </a:xfrm>
          <a:prstGeom prst="rect">
            <a:avLst/>
          </a:prstGeom>
        </p:spPr>
        <p:txBody>
          <a:bodyPr lIns="0" tIns="0" rIns="0" bIns="0" rtlCol="0" anchor="t">
            <a:spAutoFit/>
          </a:bodyPr>
          <a:lstStyle/>
          <a:p>
            <a:pPr algn="just">
              <a:lnSpc>
                <a:spcPts val="3640"/>
              </a:lnSpc>
            </a:pPr>
            <a:r>
              <a:rPr lang="en-US" sz="2800" dirty="0">
                <a:solidFill>
                  <a:srgbClr val="000000"/>
                </a:solidFill>
                <a:latin typeface="DM Sans Bold Italics"/>
              </a:rPr>
              <a:t>As the Head of Human Resources at Wes Morgan Philips, I was a key senior leader in the organization and was responsible for improving the efficiency and performance of the company's 540 employees. Before that, I worked in human resources, equal employment opportunity and diversity for Jenkins Technology Solutions, Inc. At Jenkins Technology, I developed an employee retention plan involving a wellness program, an internal training program and a promotions selection process. This led to a 50% reduction in the overall employee turnover rate."</a:t>
            </a:r>
          </a:p>
          <a:p>
            <a:pPr algn="just">
              <a:lnSpc>
                <a:spcPts val="3640"/>
              </a:lnSpc>
            </a:pPr>
            <a:endParaRPr lang="en-US" sz="2800" dirty="0">
              <a:solidFill>
                <a:srgbClr val="000000"/>
              </a:solidFill>
              <a:latin typeface="DM Sans Bold Italics"/>
            </a:endParaRPr>
          </a:p>
          <a:p>
            <a:pPr algn="just">
              <a:lnSpc>
                <a:spcPts val="3640"/>
              </a:lnSpc>
            </a:pPr>
            <a:endParaRPr lang="en-US" sz="2800" dirty="0">
              <a:solidFill>
                <a:srgbClr val="000000"/>
              </a:solidFill>
              <a:latin typeface="DM Sans Bold Italics"/>
            </a:endParaRPr>
          </a:p>
          <a:p>
            <a:pPr algn="just">
              <a:lnSpc>
                <a:spcPts val="3640"/>
              </a:lnSpc>
              <a:spcBef>
                <a:spcPct val="0"/>
              </a:spcBef>
            </a:pPr>
            <a:endParaRPr lang="en-US" sz="2800" dirty="0">
              <a:solidFill>
                <a:srgbClr val="000000"/>
              </a:solidFill>
              <a:latin typeface="DM Sans Bold Italics"/>
            </a:endParaRPr>
          </a:p>
        </p:txBody>
      </p:sp>
      <p:sp>
        <p:nvSpPr>
          <p:cNvPr id="12" name="AutoShape 12"/>
          <p:cNvSpPr/>
          <p:nvPr/>
        </p:nvSpPr>
        <p:spPr>
          <a:xfrm>
            <a:off x="8668056" y="3009816"/>
            <a:ext cx="0" cy="6492240"/>
          </a:xfrm>
          <a:prstGeom prst="line">
            <a:avLst/>
          </a:prstGeom>
          <a:ln w="38100" cap="flat">
            <a:solidFill>
              <a:srgbClr val="000000"/>
            </a:solidFill>
            <a:prstDash val="solid"/>
            <a:headEnd type="arrow" w="med" len="sm"/>
            <a:tailEnd type="arrow" w="med" len="sm"/>
          </a:ln>
        </p:spPr>
      </p:sp>
    </p:spTree>
  </p:cSld>
  <p:clrMapOvr>
    <a:masterClrMapping/>
  </p:clrMapOvr>
  <p:transition>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rot="4422509">
            <a:off x="-3571007" y="-124788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422509">
            <a:off x="15275168" y="655477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360344" y="2738930"/>
            <a:ext cx="15709175" cy="7034012"/>
            <a:chOff x="0" y="0"/>
            <a:chExt cx="4137396" cy="1852579"/>
          </a:xfrm>
        </p:grpSpPr>
        <p:sp>
          <p:nvSpPr>
            <p:cNvPr id="5" name="Freeform 5"/>
            <p:cNvSpPr/>
            <p:nvPr/>
          </p:nvSpPr>
          <p:spPr>
            <a:xfrm>
              <a:off x="0" y="0"/>
              <a:ext cx="4137396" cy="1852579"/>
            </a:xfrm>
            <a:custGeom>
              <a:avLst/>
              <a:gdLst/>
              <a:ahLst/>
              <a:cxnLst/>
              <a:rect l="l" t="t" r="r" b="b"/>
              <a:pathLst>
                <a:path w="4137396" h="1852579">
                  <a:moveTo>
                    <a:pt x="14785" y="0"/>
                  </a:moveTo>
                  <a:lnTo>
                    <a:pt x="4122611" y="0"/>
                  </a:lnTo>
                  <a:cubicBezTo>
                    <a:pt x="4130777" y="0"/>
                    <a:pt x="4137396" y="6619"/>
                    <a:pt x="4137396" y="14785"/>
                  </a:cubicBezTo>
                  <a:lnTo>
                    <a:pt x="4137396" y="1837795"/>
                  </a:lnTo>
                  <a:cubicBezTo>
                    <a:pt x="4137396" y="1841716"/>
                    <a:pt x="4135838" y="1845476"/>
                    <a:pt x="4133066" y="1848249"/>
                  </a:cubicBezTo>
                  <a:cubicBezTo>
                    <a:pt x="4130293" y="1851022"/>
                    <a:pt x="4126532" y="1852579"/>
                    <a:pt x="4122611" y="1852579"/>
                  </a:cubicBezTo>
                  <a:lnTo>
                    <a:pt x="14785" y="1852579"/>
                  </a:lnTo>
                  <a:cubicBezTo>
                    <a:pt x="6619" y="1852579"/>
                    <a:pt x="0" y="1845960"/>
                    <a:pt x="0" y="1837795"/>
                  </a:cubicBezTo>
                  <a:lnTo>
                    <a:pt x="0" y="14785"/>
                  </a:lnTo>
                  <a:cubicBezTo>
                    <a:pt x="0" y="6619"/>
                    <a:pt x="6619" y="0"/>
                    <a:pt x="14785" y="0"/>
                  </a:cubicBezTo>
                  <a:close/>
                </a:path>
              </a:pathLst>
            </a:custGeom>
            <a:solidFill>
              <a:srgbClr val="FFFFFF"/>
            </a:solidFill>
          </p:spPr>
        </p:sp>
        <p:sp>
          <p:nvSpPr>
            <p:cNvPr id="6" name="TextBox 6"/>
            <p:cNvSpPr txBox="1"/>
            <p:nvPr/>
          </p:nvSpPr>
          <p:spPr>
            <a:xfrm>
              <a:off x="0" y="-19050"/>
              <a:ext cx="4137396" cy="1871629"/>
            </a:xfrm>
            <a:prstGeom prst="rect">
              <a:avLst/>
            </a:prstGeom>
          </p:spPr>
          <p:txBody>
            <a:bodyPr lIns="50800" tIns="50800" rIns="50800" bIns="50800" rtlCol="0" anchor="ctr"/>
            <a:lstStyle/>
            <a:p>
              <a:pPr algn="ctr">
                <a:lnSpc>
                  <a:spcPts val="2970"/>
                </a:lnSpc>
              </a:pPr>
              <a:endParaRPr/>
            </a:p>
          </p:txBody>
        </p:sp>
      </p:grpSp>
      <p:sp>
        <p:nvSpPr>
          <p:cNvPr id="7" name="TextBox 7"/>
          <p:cNvSpPr txBox="1"/>
          <p:nvPr/>
        </p:nvSpPr>
        <p:spPr>
          <a:xfrm>
            <a:off x="5274313" y="264641"/>
            <a:ext cx="8339622" cy="1095375"/>
          </a:xfrm>
          <a:prstGeom prst="rect">
            <a:avLst/>
          </a:prstGeom>
        </p:spPr>
        <p:txBody>
          <a:bodyPr lIns="0" tIns="0" rIns="0" bIns="0" rtlCol="0" anchor="t">
            <a:spAutoFit/>
          </a:bodyPr>
          <a:lstStyle/>
          <a:p>
            <a:pPr algn="ctr">
              <a:lnSpc>
                <a:spcPts val="7200"/>
              </a:lnSpc>
            </a:pPr>
            <a:r>
              <a:rPr lang="en-US" sz="6000">
                <a:solidFill>
                  <a:srgbClr val="FFFFFF"/>
                </a:solidFill>
                <a:latin typeface="Agrandir Ultra-Bold"/>
              </a:rPr>
              <a:t>How to Write?</a:t>
            </a:r>
          </a:p>
        </p:txBody>
      </p:sp>
      <p:sp>
        <p:nvSpPr>
          <p:cNvPr id="8" name="TextBox 8"/>
          <p:cNvSpPr txBox="1"/>
          <p:nvPr/>
        </p:nvSpPr>
        <p:spPr>
          <a:xfrm>
            <a:off x="3483315" y="1747114"/>
            <a:ext cx="11463233" cy="476250"/>
          </a:xfrm>
          <a:prstGeom prst="rect">
            <a:avLst/>
          </a:prstGeom>
        </p:spPr>
        <p:txBody>
          <a:bodyPr lIns="0" tIns="0" rIns="0" bIns="0" rtlCol="0" anchor="t">
            <a:spAutoFit/>
          </a:bodyPr>
          <a:lstStyle/>
          <a:p>
            <a:pPr algn="ctr">
              <a:lnSpc>
                <a:spcPts val="3899"/>
              </a:lnSpc>
            </a:pPr>
            <a:r>
              <a:rPr lang="en-US" sz="2999">
                <a:solidFill>
                  <a:srgbClr val="000000"/>
                </a:solidFill>
                <a:latin typeface="DM Sans Bold"/>
              </a:rPr>
              <a:t>6 easy steps for Cover Letter Writing</a:t>
            </a:r>
          </a:p>
        </p:txBody>
      </p:sp>
      <p:sp>
        <p:nvSpPr>
          <p:cNvPr id="9" name="TextBox 9"/>
          <p:cNvSpPr txBox="1"/>
          <p:nvPr/>
        </p:nvSpPr>
        <p:spPr>
          <a:xfrm>
            <a:off x="1783868" y="3044464"/>
            <a:ext cx="1068726" cy="485775"/>
          </a:xfrm>
          <a:prstGeom prst="rect">
            <a:avLst/>
          </a:prstGeom>
        </p:spPr>
        <p:txBody>
          <a:bodyPr lIns="0" tIns="0" rIns="0" bIns="0" rtlCol="0" anchor="t">
            <a:spAutoFit/>
          </a:bodyPr>
          <a:lstStyle/>
          <a:p>
            <a:pPr algn="ctr">
              <a:lnSpc>
                <a:spcPts val="3240"/>
              </a:lnSpc>
            </a:pPr>
            <a:r>
              <a:rPr lang="en-US" sz="2700" spc="113">
                <a:solidFill>
                  <a:srgbClr val="FFFFFF"/>
                </a:solidFill>
                <a:latin typeface="Agrandir Ultra-Bold"/>
              </a:rPr>
              <a:t>5</a:t>
            </a:r>
          </a:p>
        </p:txBody>
      </p:sp>
      <p:sp>
        <p:nvSpPr>
          <p:cNvPr id="10" name="TextBox 10"/>
          <p:cNvSpPr txBox="1"/>
          <p:nvPr/>
        </p:nvSpPr>
        <p:spPr>
          <a:xfrm>
            <a:off x="2716617" y="3501664"/>
            <a:ext cx="5771497" cy="5479415"/>
          </a:xfrm>
          <a:prstGeom prst="rect">
            <a:avLst/>
          </a:prstGeom>
        </p:spPr>
        <p:txBody>
          <a:bodyPr lIns="0" tIns="0" rIns="0" bIns="0" rtlCol="0" anchor="t">
            <a:spAutoFit/>
          </a:bodyPr>
          <a:lstStyle/>
          <a:p>
            <a:pPr algn="l">
              <a:lnSpc>
                <a:spcPts val="3640"/>
              </a:lnSpc>
            </a:pPr>
            <a:r>
              <a:rPr lang="en-US" sz="2800">
                <a:solidFill>
                  <a:srgbClr val="000000"/>
                </a:solidFill>
                <a:latin typeface="DM Sans Bold"/>
              </a:rPr>
              <a:t>Finish with a closing paragraph</a:t>
            </a:r>
          </a:p>
          <a:p>
            <a:pPr algn="l">
              <a:lnSpc>
                <a:spcPts val="3640"/>
              </a:lnSpc>
              <a:spcBef>
                <a:spcPct val="0"/>
              </a:spcBef>
            </a:pPr>
            <a:r>
              <a:rPr lang="en-US" sz="2800">
                <a:solidFill>
                  <a:srgbClr val="000000"/>
                </a:solidFill>
                <a:latin typeface="DM Sans Bold"/>
              </a:rPr>
              <a:t>T</a:t>
            </a:r>
            <a:r>
              <a:rPr lang="en-US" sz="2800">
                <a:solidFill>
                  <a:srgbClr val="000000"/>
                </a:solidFill>
                <a:latin typeface="DM Sans"/>
              </a:rPr>
              <a:t>he closing paragraph should focus on another key achievement or skill relevant to the position. Instead of repeating details from your resume, summarize a specific story or anecdote that displays you're right for the role. If you're changing careers, this is a good opportunity to talk about </a:t>
            </a:r>
            <a:r>
              <a:rPr lang="en-US" sz="2800" u="sng">
                <a:solidFill>
                  <a:srgbClr val="000000"/>
                </a:solidFill>
                <a:latin typeface="DM Sans"/>
                <a:hlinkClick r:id="rId4" tooltip="https://www.indeed.com/career-advice/resumes-cover-letters/transferable-skills"/>
              </a:rPr>
              <a:t>transferable skills</a:t>
            </a:r>
            <a:r>
              <a:rPr lang="en-US" sz="2800">
                <a:solidFill>
                  <a:srgbClr val="000000"/>
                </a:solidFill>
                <a:latin typeface="DM Sans"/>
              </a:rPr>
              <a:t> or relatable experiences from your career.</a:t>
            </a:r>
          </a:p>
        </p:txBody>
      </p:sp>
      <p:sp>
        <p:nvSpPr>
          <p:cNvPr id="11" name="TextBox 11"/>
          <p:cNvSpPr txBox="1"/>
          <p:nvPr/>
        </p:nvSpPr>
        <p:spPr>
          <a:xfrm>
            <a:off x="8964546" y="2981241"/>
            <a:ext cx="7873591" cy="7308215"/>
          </a:xfrm>
          <a:prstGeom prst="rect">
            <a:avLst/>
          </a:prstGeom>
        </p:spPr>
        <p:txBody>
          <a:bodyPr lIns="0" tIns="0" rIns="0" bIns="0" rtlCol="0" anchor="t">
            <a:spAutoFit/>
          </a:bodyPr>
          <a:lstStyle/>
          <a:p>
            <a:pPr algn="just">
              <a:lnSpc>
                <a:spcPts val="3640"/>
              </a:lnSpc>
            </a:pPr>
            <a:r>
              <a:rPr lang="en-US" sz="2800">
                <a:solidFill>
                  <a:srgbClr val="000000"/>
                </a:solidFill>
                <a:latin typeface="DM Sans Bold Italics"/>
              </a:rPr>
              <a:t>"Achieving ambitious marketing goals is always a top priority, and I am always looking out for the company's best interests. I enjoy delivering marketing presentations to potential clients and focusing on an organization's strengths. My marketing skills at River Tech helped the company experience new levels of success and a 45% increase in customer engagement. I'm never satisfied with the status quo, and I believe that a company should continually look for ways to improve and reach new clients through innovative campaigns."</a:t>
            </a:r>
          </a:p>
          <a:p>
            <a:pPr algn="just">
              <a:lnSpc>
                <a:spcPts val="3640"/>
              </a:lnSpc>
            </a:pPr>
            <a:endParaRPr lang="en-US" sz="2800">
              <a:solidFill>
                <a:srgbClr val="000000"/>
              </a:solidFill>
              <a:latin typeface="DM Sans Bold Italics"/>
            </a:endParaRPr>
          </a:p>
          <a:p>
            <a:pPr algn="just">
              <a:lnSpc>
                <a:spcPts val="3640"/>
              </a:lnSpc>
            </a:pPr>
            <a:endParaRPr lang="en-US" sz="2800">
              <a:solidFill>
                <a:srgbClr val="000000"/>
              </a:solidFill>
              <a:latin typeface="DM Sans Bold Italics"/>
            </a:endParaRPr>
          </a:p>
          <a:p>
            <a:pPr algn="just">
              <a:lnSpc>
                <a:spcPts val="3640"/>
              </a:lnSpc>
              <a:spcBef>
                <a:spcPct val="0"/>
              </a:spcBef>
            </a:pPr>
            <a:endParaRPr lang="en-US" sz="2800">
              <a:solidFill>
                <a:srgbClr val="000000"/>
              </a:solidFill>
              <a:latin typeface="DM Sans Bold Italics"/>
            </a:endParaRPr>
          </a:p>
        </p:txBody>
      </p:sp>
      <p:sp>
        <p:nvSpPr>
          <p:cNvPr id="12" name="AutoShape 12"/>
          <p:cNvSpPr/>
          <p:nvPr/>
        </p:nvSpPr>
        <p:spPr>
          <a:xfrm>
            <a:off x="8668056" y="3009816"/>
            <a:ext cx="0" cy="6492240"/>
          </a:xfrm>
          <a:prstGeom prst="line">
            <a:avLst/>
          </a:prstGeom>
          <a:ln w="38100" cap="flat">
            <a:solidFill>
              <a:srgbClr val="000000"/>
            </a:solidFill>
            <a:prstDash val="solid"/>
            <a:headEnd type="arrow" w="med" len="sm"/>
            <a:tailEnd type="arrow" w="med" len="sm"/>
          </a:ln>
        </p:spPr>
      </p:sp>
    </p:spTree>
  </p:cSld>
  <p:clrMapOvr>
    <a:masterClrMapping/>
  </p:clrMapOvr>
  <p:transition>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rot="4422509">
            <a:off x="-3571007" y="-124788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422509">
            <a:off x="15275168" y="6554773"/>
            <a:ext cx="5510640" cy="4919499"/>
          </a:xfrm>
          <a:custGeom>
            <a:avLst/>
            <a:gdLst/>
            <a:ahLst/>
            <a:cxnLst/>
            <a:rect l="l" t="t" r="r" b="b"/>
            <a:pathLst>
              <a:path w="5510640" h="4919499">
                <a:moveTo>
                  <a:pt x="0" y="0"/>
                </a:moveTo>
                <a:lnTo>
                  <a:pt x="5510640" y="0"/>
                </a:lnTo>
                <a:lnTo>
                  <a:pt x="5510640" y="4919499"/>
                </a:lnTo>
                <a:lnTo>
                  <a:pt x="0" y="4919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360344" y="2738930"/>
            <a:ext cx="15709175" cy="7034012"/>
            <a:chOff x="0" y="0"/>
            <a:chExt cx="4137396" cy="1852579"/>
          </a:xfrm>
        </p:grpSpPr>
        <p:sp>
          <p:nvSpPr>
            <p:cNvPr id="5" name="Freeform 5"/>
            <p:cNvSpPr/>
            <p:nvPr/>
          </p:nvSpPr>
          <p:spPr>
            <a:xfrm>
              <a:off x="0" y="0"/>
              <a:ext cx="4137396" cy="1852579"/>
            </a:xfrm>
            <a:custGeom>
              <a:avLst/>
              <a:gdLst/>
              <a:ahLst/>
              <a:cxnLst/>
              <a:rect l="l" t="t" r="r" b="b"/>
              <a:pathLst>
                <a:path w="4137396" h="1852579">
                  <a:moveTo>
                    <a:pt x="14785" y="0"/>
                  </a:moveTo>
                  <a:lnTo>
                    <a:pt x="4122611" y="0"/>
                  </a:lnTo>
                  <a:cubicBezTo>
                    <a:pt x="4130777" y="0"/>
                    <a:pt x="4137396" y="6619"/>
                    <a:pt x="4137396" y="14785"/>
                  </a:cubicBezTo>
                  <a:lnTo>
                    <a:pt x="4137396" y="1837795"/>
                  </a:lnTo>
                  <a:cubicBezTo>
                    <a:pt x="4137396" y="1841716"/>
                    <a:pt x="4135838" y="1845476"/>
                    <a:pt x="4133066" y="1848249"/>
                  </a:cubicBezTo>
                  <a:cubicBezTo>
                    <a:pt x="4130293" y="1851022"/>
                    <a:pt x="4126532" y="1852579"/>
                    <a:pt x="4122611" y="1852579"/>
                  </a:cubicBezTo>
                  <a:lnTo>
                    <a:pt x="14785" y="1852579"/>
                  </a:lnTo>
                  <a:cubicBezTo>
                    <a:pt x="6619" y="1852579"/>
                    <a:pt x="0" y="1845960"/>
                    <a:pt x="0" y="1837795"/>
                  </a:cubicBezTo>
                  <a:lnTo>
                    <a:pt x="0" y="14785"/>
                  </a:lnTo>
                  <a:cubicBezTo>
                    <a:pt x="0" y="6619"/>
                    <a:pt x="6619" y="0"/>
                    <a:pt x="14785" y="0"/>
                  </a:cubicBezTo>
                  <a:close/>
                </a:path>
              </a:pathLst>
            </a:custGeom>
            <a:solidFill>
              <a:srgbClr val="FFFFFF"/>
            </a:solidFill>
          </p:spPr>
        </p:sp>
        <p:sp>
          <p:nvSpPr>
            <p:cNvPr id="6" name="TextBox 6"/>
            <p:cNvSpPr txBox="1"/>
            <p:nvPr/>
          </p:nvSpPr>
          <p:spPr>
            <a:xfrm>
              <a:off x="0" y="-19050"/>
              <a:ext cx="4137396" cy="1871629"/>
            </a:xfrm>
            <a:prstGeom prst="rect">
              <a:avLst/>
            </a:prstGeom>
          </p:spPr>
          <p:txBody>
            <a:bodyPr lIns="50800" tIns="50800" rIns="50800" bIns="50800" rtlCol="0" anchor="ctr"/>
            <a:lstStyle/>
            <a:p>
              <a:pPr algn="ctr">
                <a:lnSpc>
                  <a:spcPts val="2970"/>
                </a:lnSpc>
              </a:pPr>
              <a:endParaRPr/>
            </a:p>
          </p:txBody>
        </p:sp>
      </p:grpSp>
      <p:sp>
        <p:nvSpPr>
          <p:cNvPr id="7" name="TextBox 7"/>
          <p:cNvSpPr txBox="1"/>
          <p:nvPr/>
        </p:nvSpPr>
        <p:spPr>
          <a:xfrm>
            <a:off x="5274313" y="264641"/>
            <a:ext cx="8339622" cy="1095375"/>
          </a:xfrm>
          <a:prstGeom prst="rect">
            <a:avLst/>
          </a:prstGeom>
        </p:spPr>
        <p:txBody>
          <a:bodyPr lIns="0" tIns="0" rIns="0" bIns="0" rtlCol="0" anchor="t">
            <a:spAutoFit/>
          </a:bodyPr>
          <a:lstStyle/>
          <a:p>
            <a:pPr algn="ctr">
              <a:lnSpc>
                <a:spcPts val="7200"/>
              </a:lnSpc>
            </a:pPr>
            <a:r>
              <a:rPr lang="en-US" sz="6000">
                <a:solidFill>
                  <a:srgbClr val="FFFFFF"/>
                </a:solidFill>
                <a:latin typeface="Agrandir Ultra-Bold"/>
              </a:rPr>
              <a:t>How to Write?</a:t>
            </a:r>
          </a:p>
        </p:txBody>
      </p:sp>
      <p:sp>
        <p:nvSpPr>
          <p:cNvPr id="8" name="TextBox 8"/>
          <p:cNvSpPr txBox="1"/>
          <p:nvPr/>
        </p:nvSpPr>
        <p:spPr>
          <a:xfrm>
            <a:off x="3483315" y="1747114"/>
            <a:ext cx="11463233" cy="476250"/>
          </a:xfrm>
          <a:prstGeom prst="rect">
            <a:avLst/>
          </a:prstGeom>
        </p:spPr>
        <p:txBody>
          <a:bodyPr lIns="0" tIns="0" rIns="0" bIns="0" rtlCol="0" anchor="t">
            <a:spAutoFit/>
          </a:bodyPr>
          <a:lstStyle/>
          <a:p>
            <a:pPr algn="ctr">
              <a:lnSpc>
                <a:spcPts val="3899"/>
              </a:lnSpc>
            </a:pPr>
            <a:r>
              <a:rPr lang="en-US" sz="2999">
                <a:solidFill>
                  <a:srgbClr val="000000"/>
                </a:solidFill>
                <a:latin typeface="DM Sans Bold"/>
              </a:rPr>
              <a:t>6 easy steps for Cover Letter Writing</a:t>
            </a:r>
          </a:p>
        </p:txBody>
      </p:sp>
      <p:sp>
        <p:nvSpPr>
          <p:cNvPr id="9" name="TextBox 9"/>
          <p:cNvSpPr txBox="1"/>
          <p:nvPr/>
        </p:nvSpPr>
        <p:spPr>
          <a:xfrm>
            <a:off x="1783868" y="3044464"/>
            <a:ext cx="1068726" cy="485775"/>
          </a:xfrm>
          <a:prstGeom prst="rect">
            <a:avLst/>
          </a:prstGeom>
        </p:spPr>
        <p:txBody>
          <a:bodyPr lIns="0" tIns="0" rIns="0" bIns="0" rtlCol="0" anchor="t">
            <a:spAutoFit/>
          </a:bodyPr>
          <a:lstStyle/>
          <a:p>
            <a:pPr algn="ctr">
              <a:lnSpc>
                <a:spcPts val="3240"/>
              </a:lnSpc>
            </a:pPr>
            <a:r>
              <a:rPr lang="en-US" sz="2700" spc="113">
                <a:solidFill>
                  <a:srgbClr val="FFFFFF"/>
                </a:solidFill>
                <a:latin typeface="Agrandir Ultra-Bold"/>
              </a:rPr>
              <a:t>6</a:t>
            </a:r>
          </a:p>
        </p:txBody>
      </p:sp>
      <p:sp>
        <p:nvSpPr>
          <p:cNvPr id="10" name="TextBox 10"/>
          <p:cNvSpPr txBox="1"/>
          <p:nvPr/>
        </p:nvSpPr>
        <p:spPr>
          <a:xfrm>
            <a:off x="2716617" y="3501664"/>
            <a:ext cx="5771497" cy="4565015"/>
          </a:xfrm>
          <a:prstGeom prst="rect">
            <a:avLst/>
          </a:prstGeom>
        </p:spPr>
        <p:txBody>
          <a:bodyPr lIns="0" tIns="0" rIns="0" bIns="0" rtlCol="0" anchor="t">
            <a:spAutoFit/>
          </a:bodyPr>
          <a:lstStyle/>
          <a:p>
            <a:pPr algn="l">
              <a:lnSpc>
                <a:spcPts val="3640"/>
              </a:lnSpc>
            </a:pPr>
            <a:r>
              <a:rPr lang="en-US" sz="2800">
                <a:solidFill>
                  <a:srgbClr val="000000"/>
                </a:solidFill>
                <a:latin typeface="DM Sans Bold"/>
              </a:rPr>
              <a:t>6. End with a professional signoff</a:t>
            </a:r>
          </a:p>
          <a:p>
            <a:pPr algn="l">
              <a:lnSpc>
                <a:spcPts val="3640"/>
              </a:lnSpc>
              <a:spcBef>
                <a:spcPct val="0"/>
              </a:spcBef>
            </a:pPr>
            <a:r>
              <a:rPr lang="en-US" sz="2800">
                <a:solidFill>
                  <a:srgbClr val="000000"/>
                </a:solidFill>
                <a:latin typeface="DM Sans"/>
              </a:rPr>
              <a:t>You should end your cover letter with a paragraph summarizing why you are applying for the role and why you would be a great fit. Keep the </a:t>
            </a:r>
            <a:r>
              <a:rPr lang="en-US" sz="2800" u="sng">
                <a:solidFill>
                  <a:srgbClr val="000000"/>
                </a:solidFill>
                <a:latin typeface="DM Sans"/>
                <a:hlinkClick r:id="rId4" tooltip="https://www.indeed.com/career-advice/resumes-cover-letters/how-to-close-a-cover-letter-examples"/>
              </a:rPr>
              <a:t>cover letter conclusion</a:t>
            </a:r>
            <a:r>
              <a:rPr lang="en-US" sz="2800">
                <a:solidFill>
                  <a:srgbClr val="000000"/>
                </a:solidFill>
                <a:latin typeface="DM Sans"/>
              </a:rPr>
              <a:t> brief and explain that you look forward to the employer's response about possible next steps. End with your signature at the bottom.</a:t>
            </a:r>
          </a:p>
        </p:txBody>
      </p:sp>
      <p:sp>
        <p:nvSpPr>
          <p:cNvPr id="11" name="TextBox 11"/>
          <p:cNvSpPr txBox="1"/>
          <p:nvPr/>
        </p:nvSpPr>
        <p:spPr>
          <a:xfrm>
            <a:off x="8956644" y="3092089"/>
            <a:ext cx="7873591" cy="7308215"/>
          </a:xfrm>
          <a:prstGeom prst="rect">
            <a:avLst/>
          </a:prstGeom>
        </p:spPr>
        <p:txBody>
          <a:bodyPr lIns="0" tIns="0" rIns="0" bIns="0" rtlCol="0" anchor="t">
            <a:spAutoFit/>
          </a:bodyPr>
          <a:lstStyle/>
          <a:p>
            <a:pPr algn="just">
              <a:lnSpc>
                <a:spcPts val="3640"/>
              </a:lnSpc>
            </a:pPr>
            <a:r>
              <a:rPr lang="en-US" sz="2800">
                <a:solidFill>
                  <a:srgbClr val="000000"/>
                </a:solidFill>
                <a:latin typeface="DM Sans Bold Italics"/>
              </a:rPr>
              <a:t>"Thank you for your time and consideration. I look forward to learning more about the sales position and TradeLot. Growth is essential to my continued success, and I'm excited for the chance to be a part of TradeLot's industry-leading team. My proven track record and TradeLot's quality products are a winning combination for increasing the company's market share.</a:t>
            </a:r>
          </a:p>
          <a:p>
            <a:pPr algn="just">
              <a:lnSpc>
                <a:spcPts val="3640"/>
              </a:lnSpc>
            </a:pPr>
            <a:endParaRPr lang="en-US" sz="2800">
              <a:solidFill>
                <a:srgbClr val="000000"/>
              </a:solidFill>
              <a:latin typeface="DM Sans Bold Italics"/>
            </a:endParaRPr>
          </a:p>
          <a:p>
            <a:pPr algn="just">
              <a:lnSpc>
                <a:spcPts val="3640"/>
              </a:lnSpc>
            </a:pPr>
            <a:endParaRPr lang="en-US" sz="2800">
              <a:solidFill>
                <a:srgbClr val="000000"/>
              </a:solidFill>
              <a:latin typeface="DM Sans Bold Italics"/>
            </a:endParaRPr>
          </a:p>
          <a:p>
            <a:pPr algn="just">
              <a:lnSpc>
                <a:spcPts val="3640"/>
              </a:lnSpc>
            </a:pPr>
            <a:r>
              <a:rPr lang="en-US" sz="2800">
                <a:solidFill>
                  <a:srgbClr val="000000"/>
                </a:solidFill>
                <a:latin typeface="DM Sans Bold Italics"/>
              </a:rPr>
              <a:t>Sincerely,</a:t>
            </a:r>
          </a:p>
          <a:p>
            <a:pPr algn="just">
              <a:lnSpc>
                <a:spcPts val="3640"/>
              </a:lnSpc>
            </a:pPr>
            <a:r>
              <a:rPr lang="en-US" sz="2800">
                <a:solidFill>
                  <a:srgbClr val="000000"/>
                </a:solidFill>
                <a:latin typeface="DM Sans Bold Italics"/>
              </a:rPr>
              <a:t>Jay Tibayan</a:t>
            </a:r>
          </a:p>
          <a:p>
            <a:pPr algn="just">
              <a:lnSpc>
                <a:spcPts val="3640"/>
              </a:lnSpc>
            </a:pPr>
            <a:endParaRPr lang="en-US" sz="2800">
              <a:solidFill>
                <a:srgbClr val="000000"/>
              </a:solidFill>
              <a:latin typeface="DM Sans Bold Italics"/>
            </a:endParaRPr>
          </a:p>
          <a:p>
            <a:pPr algn="just">
              <a:lnSpc>
                <a:spcPts val="3640"/>
              </a:lnSpc>
            </a:pPr>
            <a:endParaRPr lang="en-US" sz="2800">
              <a:solidFill>
                <a:srgbClr val="000000"/>
              </a:solidFill>
              <a:latin typeface="DM Sans Bold Italics"/>
            </a:endParaRPr>
          </a:p>
          <a:p>
            <a:pPr algn="just">
              <a:lnSpc>
                <a:spcPts val="3640"/>
              </a:lnSpc>
              <a:spcBef>
                <a:spcPct val="0"/>
              </a:spcBef>
            </a:pPr>
            <a:endParaRPr lang="en-US" sz="2800">
              <a:solidFill>
                <a:srgbClr val="000000"/>
              </a:solidFill>
              <a:latin typeface="DM Sans Bold Italics"/>
            </a:endParaRPr>
          </a:p>
        </p:txBody>
      </p:sp>
      <p:sp>
        <p:nvSpPr>
          <p:cNvPr id="12" name="AutoShape 12"/>
          <p:cNvSpPr/>
          <p:nvPr/>
        </p:nvSpPr>
        <p:spPr>
          <a:xfrm>
            <a:off x="8668056" y="3009816"/>
            <a:ext cx="0" cy="6492240"/>
          </a:xfrm>
          <a:prstGeom prst="line">
            <a:avLst/>
          </a:prstGeom>
          <a:ln w="38100" cap="flat">
            <a:solidFill>
              <a:srgbClr val="000000"/>
            </a:solidFill>
            <a:prstDash val="solid"/>
            <a:headEnd type="arrow" w="med" len="sm"/>
            <a:tailEnd type="arrow" w="med" len="sm"/>
          </a:ln>
        </p:spPr>
      </p:sp>
    </p:spTree>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1A4C4C-63AA-5809-5E1F-6352989E1030}"/>
              </a:ext>
            </a:extLst>
          </p:cNvPr>
          <p:cNvSpPr txBox="1"/>
          <p:nvPr/>
        </p:nvSpPr>
        <p:spPr>
          <a:xfrm>
            <a:off x="5181600" y="3543300"/>
            <a:ext cx="8305800" cy="2215991"/>
          </a:xfrm>
          <a:prstGeom prst="rect">
            <a:avLst/>
          </a:prstGeom>
          <a:noFill/>
        </p:spPr>
        <p:txBody>
          <a:bodyPr wrap="square">
            <a:spAutoFit/>
          </a:bodyPr>
          <a:lstStyle/>
          <a:p>
            <a:pPr>
              <a:buNone/>
            </a:pPr>
            <a:r>
              <a:rPr lang="en-PH" sz="13800" i="1" dirty="0">
                <a:latin typeface="Bookman Old Style" panose="02050604050505020204" pitchFamily="18" charset="0"/>
              </a:rPr>
              <a:t>Post-test</a:t>
            </a:r>
            <a:endParaRPr lang="en-PH" sz="13800" b="1" i="1" dirty="0">
              <a:latin typeface="Bookman Old Style" panose="02050604050505020204" pitchFamily="18" charset="0"/>
            </a:endParaRPr>
          </a:p>
        </p:txBody>
      </p:sp>
    </p:spTree>
    <p:extLst>
      <p:ext uri="{BB962C8B-B14F-4D97-AF65-F5344CB8AC3E}">
        <p14:creationId xmlns:p14="http://schemas.microsoft.com/office/powerpoint/2010/main" val="90040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00CAE-BA86-75F4-4791-05A7152D97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BA0A47-D571-23A4-DCA2-A607BA271083}"/>
              </a:ext>
            </a:extLst>
          </p:cNvPr>
          <p:cNvSpPr txBox="1"/>
          <p:nvPr/>
        </p:nvSpPr>
        <p:spPr>
          <a:xfrm>
            <a:off x="1409700" y="2789009"/>
            <a:ext cx="15468600" cy="5632311"/>
          </a:xfrm>
          <a:prstGeom prst="rect">
            <a:avLst/>
          </a:prstGeom>
          <a:noFill/>
        </p:spPr>
        <p:txBody>
          <a:bodyPr wrap="square">
            <a:spAutoFit/>
          </a:bodyPr>
          <a:lstStyle/>
          <a:p>
            <a:pPr>
              <a:buNone/>
            </a:pPr>
            <a:r>
              <a:rPr lang="en-PH" sz="6000" i="1" dirty="0">
                <a:latin typeface="Bookman Old Style" panose="02050604050505020204" pitchFamily="18" charset="0"/>
              </a:rPr>
              <a:t>Your resume should include every job you’ve ever had.</a:t>
            </a:r>
          </a:p>
          <a:p>
            <a:pPr>
              <a:buNone/>
            </a:pPr>
            <a:br>
              <a:rPr lang="en-PH" sz="6000" i="1" dirty="0">
                <a:latin typeface="Bookman Old Style" panose="02050604050505020204" pitchFamily="18" charset="0"/>
              </a:rPr>
            </a:br>
            <a:r>
              <a:rPr lang="en-PH" sz="6000" b="1" i="1" dirty="0">
                <a:latin typeface="Bookman Old Style" panose="02050604050505020204" pitchFamily="18" charset="0"/>
              </a:rPr>
              <a:t>False – Only include relevant experience tailored to the job you're applying for.</a:t>
            </a:r>
          </a:p>
        </p:txBody>
      </p:sp>
    </p:spTree>
    <p:extLst>
      <p:ext uri="{BB962C8B-B14F-4D97-AF65-F5344CB8AC3E}">
        <p14:creationId xmlns:p14="http://schemas.microsoft.com/office/powerpoint/2010/main" val="204644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98704-5E4B-D6AC-71A7-E07921212DC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452DEB8-0DF9-25E1-5B90-90C65DE6949C}"/>
              </a:ext>
            </a:extLst>
          </p:cNvPr>
          <p:cNvSpPr txBox="1"/>
          <p:nvPr/>
        </p:nvSpPr>
        <p:spPr>
          <a:xfrm>
            <a:off x="990600" y="1866900"/>
            <a:ext cx="15468600" cy="5632311"/>
          </a:xfrm>
          <a:prstGeom prst="rect">
            <a:avLst/>
          </a:prstGeom>
          <a:noFill/>
        </p:spPr>
        <p:txBody>
          <a:bodyPr wrap="square">
            <a:spAutoFit/>
          </a:bodyPr>
          <a:lstStyle/>
          <a:p>
            <a:pPr>
              <a:buNone/>
            </a:pPr>
            <a:r>
              <a:rPr lang="en-PH" sz="6000" i="1" dirty="0">
                <a:latin typeface="Bookman Old Style" panose="02050604050505020204" pitchFamily="18" charset="0"/>
              </a:rPr>
              <a:t>A cover letter should be customized for each job application.</a:t>
            </a:r>
          </a:p>
          <a:p>
            <a:pPr>
              <a:buNone/>
            </a:pPr>
            <a:br>
              <a:rPr lang="en-PH" sz="6000" i="1" dirty="0">
                <a:latin typeface="Bookman Old Style" panose="02050604050505020204" pitchFamily="18" charset="0"/>
              </a:rPr>
            </a:br>
            <a:r>
              <a:rPr lang="en-PH" sz="6000" b="1" i="1" dirty="0">
                <a:latin typeface="Bookman Old Style" panose="02050604050505020204" pitchFamily="18" charset="0"/>
              </a:rPr>
              <a:t>True – Personalizing your cover letter shows genuine interest and increases your chances.</a:t>
            </a:r>
          </a:p>
        </p:txBody>
      </p:sp>
    </p:spTree>
    <p:extLst>
      <p:ext uri="{BB962C8B-B14F-4D97-AF65-F5344CB8AC3E}">
        <p14:creationId xmlns:p14="http://schemas.microsoft.com/office/powerpoint/2010/main" val="11465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8E8D9-3851-4794-929A-3D8B848C169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9F93B9C-EBC6-DC1B-E577-7E21AE567CB2}"/>
              </a:ext>
            </a:extLst>
          </p:cNvPr>
          <p:cNvSpPr txBox="1"/>
          <p:nvPr/>
        </p:nvSpPr>
        <p:spPr>
          <a:xfrm>
            <a:off x="1066800" y="1866900"/>
            <a:ext cx="15468600" cy="5632311"/>
          </a:xfrm>
          <a:prstGeom prst="rect">
            <a:avLst/>
          </a:prstGeom>
          <a:noFill/>
        </p:spPr>
        <p:txBody>
          <a:bodyPr wrap="square">
            <a:spAutoFit/>
          </a:bodyPr>
          <a:lstStyle/>
          <a:p>
            <a:pPr>
              <a:buNone/>
            </a:pPr>
            <a:r>
              <a:rPr lang="en-PH" sz="6000" i="1" dirty="0">
                <a:latin typeface="Bookman Old Style" panose="02050604050505020204" pitchFamily="18" charset="0"/>
              </a:rPr>
              <a:t>It’s okay to use the same generic objective statement on every resume.</a:t>
            </a:r>
          </a:p>
          <a:p>
            <a:pPr>
              <a:buNone/>
            </a:pPr>
            <a:br>
              <a:rPr lang="en-PH" sz="6000" i="1" dirty="0">
                <a:latin typeface="Bookman Old Style" panose="02050604050505020204" pitchFamily="18" charset="0"/>
              </a:rPr>
            </a:br>
            <a:r>
              <a:rPr lang="en-PH" sz="6000" b="1" i="1" dirty="0">
                <a:latin typeface="Bookman Old Style" panose="02050604050505020204" pitchFamily="18" charset="0"/>
              </a:rPr>
              <a:t>False – Objective or summary statements should be specific and aligned with the job.</a:t>
            </a:r>
          </a:p>
        </p:txBody>
      </p:sp>
    </p:spTree>
    <p:extLst>
      <p:ext uri="{BB962C8B-B14F-4D97-AF65-F5344CB8AC3E}">
        <p14:creationId xmlns:p14="http://schemas.microsoft.com/office/powerpoint/2010/main" val="655548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21042C-C7EE-324E-77F9-2C74B0D38F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43649"/>
            <a:ext cx="12192000" cy="10199702"/>
          </a:xfrm>
          <a:prstGeom prst="rect">
            <a:avLst/>
          </a:prstGeom>
        </p:spPr>
      </p:pic>
    </p:spTree>
    <p:extLst>
      <p:ext uri="{BB962C8B-B14F-4D97-AF65-F5344CB8AC3E}">
        <p14:creationId xmlns:p14="http://schemas.microsoft.com/office/powerpoint/2010/main" val="3232501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0FB24-E764-9D05-B7C0-1279076CDBB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AAAE520-2323-1283-2079-8E891E78C826}"/>
              </a:ext>
            </a:extLst>
          </p:cNvPr>
          <p:cNvSpPr txBox="1"/>
          <p:nvPr/>
        </p:nvSpPr>
        <p:spPr>
          <a:xfrm>
            <a:off x="990600" y="1638300"/>
            <a:ext cx="15468600" cy="5632311"/>
          </a:xfrm>
          <a:prstGeom prst="rect">
            <a:avLst/>
          </a:prstGeom>
          <a:noFill/>
        </p:spPr>
        <p:txBody>
          <a:bodyPr wrap="square">
            <a:spAutoFit/>
          </a:bodyPr>
          <a:lstStyle/>
          <a:p>
            <a:pPr>
              <a:buNone/>
            </a:pPr>
            <a:r>
              <a:rPr lang="en-PH" sz="6000" i="1" dirty="0">
                <a:latin typeface="Bookman Old Style" panose="02050604050505020204" pitchFamily="18" charset="0"/>
              </a:rPr>
              <a:t>You should always include measurable achievements in your resume.</a:t>
            </a:r>
          </a:p>
          <a:p>
            <a:pPr>
              <a:buNone/>
            </a:pPr>
            <a:br>
              <a:rPr lang="en-PH" sz="6000" i="1" dirty="0">
                <a:latin typeface="Bookman Old Style" panose="02050604050505020204" pitchFamily="18" charset="0"/>
              </a:rPr>
            </a:br>
            <a:r>
              <a:rPr lang="en-PH" sz="6000" b="1" i="1" dirty="0">
                <a:latin typeface="Bookman Old Style" panose="02050604050505020204" pitchFamily="18" charset="0"/>
              </a:rPr>
              <a:t>True – Quantifying your accomplishments makes your impact clearer and more impressive.</a:t>
            </a:r>
          </a:p>
        </p:txBody>
      </p:sp>
    </p:spTree>
    <p:extLst>
      <p:ext uri="{BB962C8B-B14F-4D97-AF65-F5344CB8AC3E}">
        <p14:creationId xmlns:p14="http://schemas.microsoft.com/office/powerpoint/2010/main" val="1650386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B3C9B-8DB6-6A10-6842-C2944ABB99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B9DE2FB-F66F-D84F-04A9-D1CEC3D25FC0}"/>
              </a:ext>
            </a:extLst>
          </p:cNvPr>
          <p:cNvSpPr txBox="1"/>
          <p:nvPr/>
        </p:nvSpPr>
        <p:spPr>
          <a:xfrm>
            <a:off x="1066800" y="1714500"/>
            <a:ext cx="15468600" cy="7478970"/>
          </a:xfrm>
          <a:prstGeom prst="rect">
            <a:avLst/>
          </a:prstGeom>
          <a:noFill/>
        </p:spPr>
        <p:txBody>
          <a:bodyPr wrap="square">
            <a:spAutoFit/>
          </a:bodyPr>
          <a:lstStyle/>
          <a:p>
            <a:pPr>
              <a:buNone/>
            </a:pPr>
            <a:r>
              <a:rPr lang="en-PH" sz="6000" i="1" dirty="0">
                <a:latin typeface="Bookman Old Style" panose="02050604050505020204" pitchFamily="18" charset="0"/>
              </a:rPr>
              <a:t> Your cover letter should repeat everything in your resume.</a:t>
            </a:r>
          </a:p>
          <a:p>
            <a:pPr>
              <a:buNone/>
            </a:pPr>
            <a:endParaRPr lang="en-PH" sz="6000" i="1" dirty="0">
              <a:latin typeface="Bookman Old Style" panose="02050604050505020204" pitchFamily="18" charset="0"/>
            </a:endParaRPr>
          </a:p>
          <a:p>
            <a:pPr>
              <a:buNone/>
            </a:pPr>
            <a:br>
              <a:rPr lang="en-PH" sz="6000" i="1" dirty="0">
                <a:latin typeface="Bookman Old Style" panose="02050604050505020204" pitchFamily="18" charset="0"/>
              </a:rPr>
            </a:br>
            <a:r>
              <a:rPr lang="en-PH" sz="6000" b="1" i="1" dirty="0">
                <a:latin typeface="Bookman Old Style" panose="02050604050505020204" pitchFamily="18" charset="0"/>
              </a:rPr>
              <a:t>False – A cover letter should complement, not duplicate, your resume by adding context and personality.</a:t>
            </a:r>
          </a:p>
        </p:txBody>
      </p:sp>
    </p:spTree>
    <p:extLst>
      <p:ext uri="{BB962C8B-B14F-4D97-AF65-F5344CB8AC3E}">
        <p14:creationId xmlns:p14="http://schemas.microsoft.com/office/powerpoint/2010/main" val="681918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a:off x="7073660" y="508487"/>
            <a:ext cx="4140679" cy="4114800"/>
          </a:xfrm>
          <a:custGeom>
            <a:avLst/>
            <a:gdLst/>
            <a:ahLst/>
            <a:cxnLst/>
            <a:rect l="l" t="t" r="r" b="b"/>
            <a:pathLst>
              <a:path w="4140679" h="4114800">
                <a:moveTo>
                  <a:pt x="0" y="0"/>
                </a:moveTo>
                <a:lnTo>
                  <a:pt x="4140680" y="0"/>
                </a:lnTo>
                <a:lnTo>
                  <a:pt x="41406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47424" y="4623287"/>
            <a:ext cx="3862768" cy="4114800"/>
          </a:xfrm>
          <a:custGeom>
            <a:avLst/>
            <a:gdLst/>
            <a:ahLst/>
            <a:cxnLst/>
            <a:rect l="l" t="t" r="r" b="b"/>
            <a:pathLst>
              <a:path w="3862768" h="4114800">
                <a:moveTo>
                  <a:pt x="0" y="0"/>
                </a:moveTo>
                <a:lnTo>
                  <a:pt x="3862768" y="0"/>
                </a:lnTo>
                <a:lnTo>
                  <a:pt x="38627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070636" y="5318231"/>
            <a:ext cx="7315200" cy="3419856"/>
          </a:xfrm>
          <a:custGeom>
            <a:avLst/>
            <a:gdLst/>
            <a:ahLst/>
            <a:cxnLst/>
            <a:rect l="l" t="t" r="r" b="b"/>
            <a:pathLst>
              <a:path w="7315200" h="3419856">
                <a:moveTo>
                  <a:pt x="0" y="0"/>
                </a:moveTo>
                <a:lnTo>
                  <a:pt x="7315200" y="0"/>
                </a:lnTo>
                <a:lnTo>
                  <a:pt x="7315200" y="3419856"/>
                </a:lnTo>
                <a:lnTo>
                  <a:pt x="0" y="34198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p:push/>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3230173" y="2676525"/>
            <a:ext cx="12366016" cy="4752975"/>
          </a:xfrm>
          <a:prstGeom prst="rect">
            <a:avLst/>
          </a:prstGeom>
        </p:spPr>
        <p:txBody>
          <a:bodyPr lIns="0" tIns="0" rIns="0" bIns="0" rtlCol="0" anchor="t">
            <a:spAutoFit/>
          </a:bodyPr>
          <a:lstStyle/>
          <a:p>
            <a:pPr algn="ctr">
              <a:lnSpc>
                <a:spcPts val="7200"/>
              </a:lnSpc>
              <a:spcBef>
                <a:spcPct val="0"/>
              </a:spcBef>
            </a:pPr>
            <a:r>
              <a:rPr lang="en-US" sz="6000">
                <a:solidFill>
                  <a:srgbClr val="000000"/>
                </a:solidFill>
                <a:latin typeface="Agrandir Ultra-Bold"/>
              </a:rPr>
              <a:t>It is important to proofread your cover letter and resume for any spelling or grammatical errors before submitting them.</a:t>
            </a:r>
          </a:p>
        </p:txBody>
      </p:sp>
    </p:spTree>
  </p:cSld>
  <p:clrMapOvr>
    <a:masterClrMapping/>
  </p:clrMapOvr>
  <p:transition>
    <p:push/>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0" y="3590925"/>
            <a:ext cx="18288000" cy="2924175"/>
          </a:xfrm>
          <a:prstGeom prst="rect">
            <a:avLst/>
          </a:prstGeom>
        </p:spPr>
        <p:txBody>
          <a:bodyPr lIns="0" tIns="0" rIns="0" bIns="0" rtlCol="0" anchor="t">
            <a:spAutoFit/>
          </a:bodyPr>
          <a:lstStyle/>
          <a:p>
            <a:pPr algn="ctr">
              <a:lnSpc>
                <a:spcPts val="7200"/>
              </a:lnSpc>
              <a:spcBef>
                <a:spcPct val="0"/>
              </a:spcBef>
            </a:pPr>
            <a:r>
              <a:rPr lang="en-US" sz="6000">
                <a:solidFill>
                  <a:srgbClr val="000000"/>
                </a:solidFill>
                <a:latin typeface="Agrandir Ultra-Bold"/>
              </a:rPr>
              <a:t>Including hobbies and personal interests on your resume can help you stand out to potential employers.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0" y="4048125"/>
            <a:ext cx="18288000" cy="2009775"/>
          </a:xfrm>
          <a:prstGeom prst="rect">
            <a:avLst/>
          </a:prstGeom>
        </p:spPr>
        <p:txBody>
          <a:bodyPr lIns="0" tIns="0" rIns="0" bIns="0" rtlCol="0" anchor="t">
            <a:spAutoFit/>
          </a:bodyPr>
          <a:lstStyle/>
          <a:p>
            <a:pPr algn="ctr">
              <a:lnSpc>
                <a:spcPts val="7200"/>
              </a:lnSpc>
              <a:spcBef>
                <a:spcPct val="0"/>
              </a:spcBef>
            </a:pPr>
            <a:r>
              <a:rPr lang="en-US" sz="6000">
                <a:solidFill>
                  <a:srgbClr val="000000"/>
                </a:solidFill>
                <a:latin typeface="Agrandir Ultra-Bold"/>
              </a:rPr>
              <a:t>Your resume should be limited to one page in length or in a max of two.</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1028700" y="3590925"/>
            <a:ext cx="16230600" cy="2924175"/>
          </a:xfrm>
          <a:prstGeom prst="rect">
            <a:avLst/>
          </a:prstGeom>
        </p:spPr>
        <p:txBody>
          <a:bodyPr lIns="0" tIns="0" rIns="0" bIns="0" rtlCol="0" anchor="t">
            <a:spAutoFit/>
          </a:bodyPr>
          <a:lstStyle/>
          <a:p>
            <a:pPr algn="ctr">
              <a:lnSpc>
                <a:spcPts val="7200"/>
              </a:lnSpc>
              <a:spcBef>
                <a:spcPct val="0"/>
              </a:spcBef>
            </a:pPr>
            <a:r>
              <a:rPr lang="en-US" sz="6000">
                <a:solidFill>
                  <a:srgbClr val="000000"/>
                </a:solidFill>
                <a:latin typeface="Agrandir Ultra-Bold"/>
              </a:rPr>
              <a:t>Your cover letter should be longer than your resume to provide more detailed information.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TextBox 2"/>
          <p:cNvSpPr txBox="1"/>
          <p:nvPr/>
        </p:nvSpPr>
        <p:spPr>
          <a:xfrm>
            <a:off x="1028700" y="3590925"/>
            <a:ext cx="16230600" cy="2924175"/>
          </a:xfrm>
          <a:prstGeom prst="rect">
            <a:avLst/>
          </a:prstGeom>
        </p:spPr>
        <p:txBody>
          <a:bodyPr lIns="0" tIns="0" rIns="0" bIns="0" rtlCol="0" anchor="t">
            <a:spAutoFit/>
          </a:bodyPr>
          <a:lstStyle/>
          <a:p>
            <a:pPr algn="ctr">
              <a:lnSpc>
                <a:spcPts val="7200"/>
              </a:lnSpc>
              <a:spcBef>
                <a:spcPct val="0"/>
              </a:spcBef>
            </a:pPr>
            <a:r>
              <a:rPr lang="en-US" sz="6000">
                <a:solidFill>
                  <a:srgbClr val="000000"/>
                </a:solidFill>
                <a:latin typeface="Agrandir Ultra-Bold"/>
              </a:rPr>
              <a:t>Your cover letter should highlight your relevant skills and experiences that align with the job requirements.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88B2D0-9F5C-8C48-5121-86D1CB909E70}"/>
              </a:ext>
            </a:extLst>
          </p:cNvPr>
          <p:cNvSpPr txBox="1"/>
          <p:nvPr/>
        </p:nvSpPr>
        <p:spPr>
          <a:xfrm>
            <a:off x="2133600" y="2705100"/>
            <a:ext cx="15392400" cy="3139321"/>
          </a:xfrm>
          <a:prstGeom prst="rect">
            <a:avLst/>
          </a:prstGeom>
          <a:noFill/>
        </p:spPr>
        <p:txBody>
          <a:bodyPr wrap="square">
            <a:spAutoFit/>
          </a:bodyPr>
          <a:lstStyle/>
          <a:p>
            <a:r>
              <a:rPr lang="en-PH" sz="6600" b="0" i="1" u="none" strike="noStrike" dirty="0">
                <a:solidFill>
                  <a:srgbClr val="000000"/>
                </a:solidFill>
                <a:effectLst/>
                <a:latin typeface="-webkit-standard"/>
              </a:rPr>
              <a:t>Every great career starts with a single, well-written page. Keep refining, keep growing, and trust the process. You've got this!</a:t>
            </a:r>
            <a:endParaRPr lang="en-US" sz="6600" i="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FB16B-BD39-7C6D-DD22-7B3B42019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4724A0-AB99-DE5E-0F67-A22AF94503AC}"/>
              </a:ext>
            </a:extLst>
          </p:cNvPr>
          <p:cNvSpPr/>
          <p:nvPr/>
        </p:nvSpPr>
        <p:spPr>
          <a:xfrm>
            <a:off x="4200262" y="2099083"/>
            <a:ext cx="8496840" cy="6415114"/>
          </a:xfrm>
          <a:custGeom>
            <a:avLst/>
            <a:gdLst/>
            <a:ahLst/>
            <a:cxnLst/>
            <a:rect l="l" t="t" r="r" b="b"/>
            <a:pathLst>
              <a:path w="8496840" h="6415114">
                <a:moveTo>
                  <a:pt x="0" y="0"/>
                </a:moveTo>
                <a:lnTo>
                  <a:pt x="8496840" y="0"/>
                </a:lnTo>
                <a:lnTo>
                  <a:pt x="8496840" y="6415114"/>
                </a:lnTo>
                <a:lnTo>
                  <a:pt x="0" y="64151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EE767140-F167-DDAB-EF50-E757EE241ADF}"/>
              </a:ext>
            </a:extLst>
          </p:cNvPr>
          <p:cNvSpPr txBox="1"/>
          <p:nvPr/>
        </p:nvSpPr>
        <p:spPr>
          <a:xfrm>
            <a:off x="4572000" y="4822041"/>
            <a:ext cx="9144000" cy="646331"/>
          </a:xfrm>
          <a:prstGeom prst="rect">
            <a:avLst/>
          </a:prstGeom>
          <a:noFill/>
        </p:spPr>
        <p:txBody>
          <a:bodyPr wrap="square">
            <a:spAutoFit/>
          </a:bodyPr>
          <a:lstStyle/>
          <a:p>
            <a:r>
              <a:rPr lang="en-PH" b="0" i="0" u="none" strike="noStrike" dirty="0">
                <a:solidFill>
                  <a:srgbClr val="000000"/>
                </a:solidFill>
                <a:effectLst/>
                <a:latin typeface="-webkit-standard"/>
              </a:rPr>
              <a:t>Every great career starts with a single, well-written page. Keep refining, keep growing, and trust the process. You've got this!</a:t>
            </a:r>
            <a:endParaRPr lang="en-US" dirty="0"/>
          </a:p>
        </p:txBody>
      </p:sp>
    </p:spTree>
    <p:extLst>
      <p:ext uri="{BB962C8B-B14F-4D97-AF65-F5344CB8AC3E}">
        <p14:creationId xmlns:p14="http://schemas.microsoft.com/office/powerpoint/2010/main" val="1478134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908BC-F089-DFEA-F6A0-C6D4ACE16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419100"/>
            <a:ext cx="10210800" cy="6807200"/>
          </a:xfrm>
          <a:prstGeom prst="rect">
            <a:avLst/>
          </a:prstGeom>
        </p:spPr>
      </p:pic>
      <p:sp>
        <p:nvSpPr>
          <p:cNvPr id="4" name="TextBox 3">
            <a:extLst>
              <a:ext uri="{FF2B5EF4-FFF2-40B4-BE49-F238E27FC236}">
                <a16:creationId xmlns:a16="http://schemas.microsoft.com/office/drawing/2014/main" id="{F4743325-1D0F-7C78-3E26-88EEDAC58241}"/>
              </a:ext>
            </a:extLst>
          </p:cNvPr>
          <p:cNvSpPr txBox="1"/>
          <p:nvPr/>
        </p:nvSpPr>
        <p:spPr>
          <a:xfrm>
            <a:off x="1600200" y="7810500"/>
            <a:ext cx="16002000" cy="1323439"/>
          </a:xfrm>
          <a:prstGeom prst="rect">
            <a:avLst/>
          </a:prstGeom>
          <a:noFill/>
        </p:spPr>
        <p:txBody>
          <a:bodyPr wrap="square">
            <a:spAutoFit/>
          </a:bodyPr>
          <a:lstStyle/>
          <a:p>
            <a:pPr>
              <a:buNone/>
            </a:pPr>
            <a:r>
              <a:rPr lang="en-PH" sz="8000" i="1" dirty="0">
                <a:latin typeface="Bookman Old Style" panose="02050604050505020204" pitchFamily="18" charset="0"/>
              </a:rPr>
              <a:t>Curriculum Vitae vs. Resume</a:t>
            </a:r>
            <a:endParaRPr lang="en-PH" sz="8000" b="1" i="1" dirty="0">
              <a:latin typeface="Bookman Old Style" panose="02050604050505020204" pitchFamily="18" charset="0"/>
            </a:endParaRPr>
          </a:p>
        </p:txBody>
      </p:sp>
    </p:spTree>
    <p:extLst>
      <p:ext uri="{BB962C8B-B14F-4D97-AF65-F5344CB8AC3E}">
        <p14:creationId xmlns:p14="http://schemas.microsoft.com/office/powerpoint/2010/main" val="1891947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B8E57-B445-96A0-C0E1-7FBA44C84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8402"/>
            <a:ext cx="12268200" cy="10284406"/>
          </a:xfrm>
          <a:prstGeom prst="rect">
            <a:avLst/>
          </a:prstGeom>
        </p:spPr>
      </p:pic>
    </p:spTree>
    <p:extLst>
      <p:ext uri="{BB962C8B-B14F-4D97-AF65-F5344CB8AC3E}">
        <p14:creationId xmlns:p14="http://schemas.microsoft.com/office/powerpoint/2010/main" val="3253310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54D65D-CA1C-7763-C545-800253556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38100"/>
            <a:ext cx="10210800" cy="10210800"/>
          </a:xfrm>
          <a:prstGeom prst="rect">
            <a:avLst/>
          </a:prstGeom>
        </p:spPr>
      </p:pic>
    </p:spTree>
    <p:extLst>
      <p:ext uri="{BB962C8B-B14F-4D97-AF65-F5344CB8AC3E}">
        <p14:creationId xmlns:p14="http://schemas.microsoft.com/office/powerpoint/2010/main" val="3587810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3EC"/>
        </a:solidFill>
        <a:effectLst/>
      </p:bgPr>
    </p:bg>
    <p:spTree>
      <p:nvGrpSpPr>
        <p:cNvPr id="1" name=""/>
        <p:cNvGrpSpPr/>
        <p:nvPr/>
      </p:nvGrpSpPr>
      <p:grpSpPr>
        <a:xfrm>
          <a:off x="0" y="0"/>
          <a:ext cx="0" cy="0"/>
          <a:chOff x="0" y="0"/>
          <a:chExt cx="0" cy="0"/>
        </a:xfrm>
      </p:grpSpPr>
      <p:grpSp>
        <p:nvGrpSpPr>
          <p:cNvPr id="2" name="Group 2"/>
          <p:cNvGrpSpPr/>
          <p:nvPr/>
        </p:nvGrpSpPr>
        <p:grpSpPr>
          <a:xfrm>
            <a:off x="3873429" y="3019270"/>
            <a:ext cx="11014385" cy="7405103"/>
            <a:chOff x="0" y="0"/>
            <a:chExt cx="5466536" cy="3675218"/>
          </a:xfrm>
        </p:grpSpPr>
        <p:sp>
          <p:nvSpPr>
            <p:cNvPr id="3" name="Freeform 3"/>
            <p:cNvSpPr/>
            <p:nvPr/>
          </p:nvSpPr>
          <p:spPr>
            <a:xfrm>
              <a:off x="0" y="0"/>
              <a:ext cx="5466536" cy="3675218"/>
            </a:xfrm>
            <a:custGeom>
              <a:avLst/>
              <a:gdLst/>
              <a:ahLst/>
              <a:cxnLst/>
              <a:rect l="l" t="t" r="r" b="b"/>
              <a:pathLst>
                <a:path w="5466536" h="3675218">
                  <a:moveTo>
                    <a:pt x="21087" y="0"/>
                  </a:moveTo>
                  <a:lnTo>
                    <a:pt x="5445449" y="0"/>
                  </a:lnTo>
                  <a:cubicBezTo>
                    <a:pt x="5451042" y="0"/>
                    <a:pt x="5456405" y="2222"/>
                    <a:pt x="5460360" y="6176"/>
                  </a:cubicBezTo>
                  <a:cubicBezTo>
                    <a:pt x="5464315" y="10131"/>
                    <a:pt x="5466536" y="15494"/>
                    <a:pt x="5466536" y="21087"/>
                  </a:cubicBezTo>
                  <a:lnTo>
                    <a:pt x="5466536" y="3654131"/>
                  </a:lnTo>
                  <a:cubicBezTo>
                    <a:pt x="5466536" y="3659724"/>
                    <a:pt x="5464315" y="3665087"/>
                    <a:pt x="5460360" y="3669042"/>
                  </a:cubicBezTo>
                  <a:cubicBezTo>
                    <a:pt x="5456405" y="3672996"/>
                    <a:pt x="5451042" y="3675218"/>
                    <a:pt x="5445449" y="3675218"/>
                  </a:cubicBezTo>
                  <a:lnTo>
                    <a:pt x="21087" y="3675218"/>
                  </a:lnTo>
                  <a:cubicBezTo>
                    <a:pt x="15494" y="3675218"/>
                    <a:pt x="10131" y="3672996"/>
                    <a:pt x="6176" y="3669042"/>
                  </a:cubicBezTo>
                  <a:cubicBezTo>
                    <a:pt x="2222" y="3665087"/>
                    <a:pt x="0" y="3659724"/>
                    <a:pt x="0" y="3654131"/>
                  </a:cubicBezTo>
                  <a:lnTo>
                    <a:pt x="0" y="21087"/>
                  </a:lnTo>
                  <a:cubicBezTo>
                    <a:pt x="0" y="15494"/>
                    <a:pt x="2222" y="10131"/>
                    <a:pt x="6176" y="6176"/>
                  </a:cubicBezTo>
                  <a:cubicBezTo>
                    <a:pt x="10131" y="2222"/>
                    <a:pt x="15494" y="0"/>
                    <a:pt x="21087" y="0"/>
                  </a:cubicBezTo>
                  <a:close/>
                </a:path>
              </a:pathLst>
            </a:custGeom>
            <a:solidFill>
              <a:srgbClr val="FFFFFF"/>
            </a:solidFill>
            <a:ln w="85725" cap="rnd">
              <a:solidFill>
                <a:srgbClr val="FFFFFF"/>
              </a:solidFill>
              <a:prstDash val="solid"/>
              <a:round/>
            </a:ln>
          </p:spPr>
        </p:sp>
        <p:sp>
          <p:nvSpPr>
            <p:cNvPr id="4" name="TextBox 4"/>
            <p:cNvSpPr txBox="1"/>
            <p:nvPr/>
          </p:nvSpPr>
          <p:spPr>
            <a:xfrm>
              <a:off x="0" y="-38100"/>
              <a:ext cx="5466536" cy="3713318"/>
            </a:xfrm>
            <a:prstGeom prst="rect">
              <a:avLst/>
            </a:prstGeom>
          </p:spPr>
          <p:txBody>
            <a:bodyPr lIns="227457" tIns="227457" rIns="227457" bIns="227457" rtlCol="0" anchor="t"/>
            <a:lstStyle/>
            <a:p>
              <a:pPr marL="690877" lvl="1" indent="-345439" algn="l">
                <a:lnSpc>
                  <a:spcPts val="4159"/>
                </a:lnSpc>
                <a:buAutoNum type="arabicPeriod"/>
              </a:pPr>
              <a:r>
                <a:rPr lang="en-US" sz="3199" spc="-63">
                  <a:solidFill>
                    <a:srgbClr val="000000"/>
                  </a:solidFill>
                  <a:latin typeface="DM Sans"/>
                </a:rPr>
                <a:t>Focuses on necessary skills. Uses action words to define the responsibilities of your job-related experience.</a:t>
              </a:r>
            </a:p>
            <a:p>
              <a:pPr marL="690877" lvl="1" indent="-345439" algn="l">
                <a:lnSpc>
                  <a:spcPts val="4159"/>
                </a:lnSpc>
                <a:buAutoNum type="arabicPeriod"/>
              </a:pPr>
              <a:r>
                <a:rPr lang="en-US" sz="3199" spc="-63">
                  <a:solidFill>
                    <a:srgbClr val="000000"/>
                  </a:solidFill>
                  <a:latin typeface="DM Sans"/>
                </a:rPr>
                <a:t>Easy to read and understand.</a:t>
              </a:r>
            </a:p>
            <a:p>
              <a:pPr marL="690877" lvl="1" indent="-345439" algn="l">
                <a:lnSpc>
                  <a:spcPts val="4159"/>
                </a:lnSpc>
                <a:buAutoNum type="arabicPeriod"/>
              </a:pPr>
              <a:r>
                <a:rPr lang="en-US" sz="3199" spc="-63">
                  <a:solidFill>
                    <a:srgbClr val="000000"/>
                  </a:solidFill>
                  <a:latin typeface="DM Sans"/>
                </a:rPr>
                <a:t>Visually powerful and free from gimmicks.</a:t>
              </a:r>
            </a:p>
            <a:p>
              <a:pPr marL="690877" lvl="1" indent="-345439" algn="l">
                <a:lnSpc>
                  <a:spcPts val="4159"/>
                </a:lnSpc>
                <a:buAutoNum type="arabicPeriod"/>
              </a:pPr>
              <a:r>
                <a:rPr lang="en-US" sz="3199" spc="-63">
                  <a:solidFill>
                    <a:srgbClr val="000000"/>
                  </a:solidFill>
                  <a:latin typeface="DM Sans"/>
                </a:rPr>
                <a:t>One page, or at most 2 pages long.</a:t>
              </a:r>
            </a:p>
            <a:p>
              <a:pPr marL="690877" lvl="1" indent="-345439" algn="l">
                <a:lnSpc>
                  <a:spcPts val="4159"/>
                </a:lnSpc>
                <a:buAutoNum type="arabicPeriod"/>
              </a:pPr>
              <a:r>
                <a:rPr lang="en-US" sz="3199" spc="-63">
                  <a:solidFill>
                    <a:srgbClr val="000000"/>
                  </a:solidFill>
                  <a:latin typeface="DM Sans"/>
                </a:rPr>
                <a:t>Language is grammatically correct.</a:t>
              </a:r>
            </a:p>
            <a:p>
              <a:pPr marL="690877" lvl="1" indent="-345439" algn="l">
                <a:lnSpc>
                  <a:spcPts val="4159"/>
                </a:lnSpc>
                <a:buAutoNum type="arabicPeriod"/>
              </a:pPr>
              <a:r>
                <a:rPr lang="en-US" sz="3199" spc="-63">
                  <a:solidFill>
                    <a:srgbClr val="000000"/>
                  </a:solidFill>
                  <a:latin typeface="DM Sans"/>
                </a:rPr>
                <a:t>Spelling has been checked.</a:t>
              </a:r>
            </a:p>
            <a:p>
              <a:pPr marL="690877" lvl="1" indent="-345439" algn="l">
                <a:lnSpc>
                  <a:spcPts val="4159"/>
                </a:lnSpc>
                <a:buAutoNum type="arabicPeriod"/>
              </a:pPr>
              <a:r>
                <a:rPr lang="en-US" sz="3199" spc="-63">
                  <a:solidFill>
                    <a:srgbClr val="000000"/>
                  </a:solidFill>
                  <a:latin typeface="DM Sans"/>
                </a:rPr>
                <a:t>Formal style.</a:t>
              </a:r>
            </a:p>
            <a:p>
              <a:pPr marL="690877" lvl="1" indent="-345439" algn="l">
                <a:lnSpc>
                  <a:spcPts val="4159"/>
                </a:lnSpc>
                <a:buAutoNum type="arabicPeriod"/>
              </a:pPr>
              <a:r>
                <a:rPr lang="en-US" sz="3199" spc="-63">
                  <a:solidFill>
                    <a:srgbClr val="000000"/>
                  </a:solidFill>
                  <a:latin typeface="DM Sans"/>
                </a:rPr>
                <a:t>Must always be 100% truth.</a:t>
              </a:r>
            </a:p>
            <a:p>
              <a:pPr algn="l">
                <a:lnSpc>
                  <a:spcPts val="4159"/>
                </a:lnSpc>
              </a:pPr>
              <a:endParaRPr lang="en-US" sz="3199" spc="-63">
                <a:solidFill>
                  <a:srgbClr val="000000"/>
                </a:solidFill>
                <a:latin typeface="DM Sans"/>
              </a:endParaRPr>
            </a:p>
            <a:p>
              <a:pPr algn="l">
                <a:lnSpc>
                  <a:spcPts val="4159"/>
                </a:lnSpc>
              </a:pPr>
              <a:endParaRPr lang="en-US" sz="3199" spc="-63">
                <a:solidFill>
                  <a:srgbClr val="000000"/>
                </a:solidFill>
                <a:latin typeface="DM Sans"/>
              </a:endParaRPr>
            </a:p>
            <a:p>
              <a:pPr marL="0" lvl="0" indent="0" algn="l">
                <a:lnSpc>
                  <a:spcPts val="4159"/>
                </a:lnSpc>
                <a:spcBef>
                  <a:spcPct val="0"/>
                </a:spcBef>
              </a:pPr>
              <a:endParaRPr lang="en-US" sz="3199" spc="-63">
                <a:solidFill>
                  <a:srgbClr val="000000"/>
                </a:solidFill>
                <a:latin typeface="DM Sans"/>
              </a:endParaRPr>
            </a:p>
          </p:txBody>
        </p:sp>
      </p:grpSp>
      <p:sp>
        <p:nvSpPr>
          <p:cNvPr id="5" name="Freeform 5"/>
          <p:cNvSpPr/>
          <p:nvPr/>
        </p:nvSpPr>
        <p:spPr>
          <a:xfrm rot="-7636379">
            <a:off x="-440514" y="-2685380"/>
            <a:ext cx="4290058" cy="3829851"/>
          </a:xfrm>
          <a:custGeom>
            <a:avLst/>
            <a:gdLst/>
            <a:ahLst/>
            <a:cxnLst/>
            <a:rect l="l" t="t" r="r" b="b"/>
            <a:pathLst>
              <a:path w="4290058" h="3829851">
                <a:moveTo>
                  <a:pt x="0" y="0"/>
                </a:moveTo>
                <a:lnTo>
                  <a:pt x="4290058" y="0"/>
                </a:lnTo>
                <a:lnTo>
                  <a:pt x="4290058" y="3829851"/>
                </a:lnTo>
                <a:lnTo>
                  <a:pt x="0" y="3829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559590">
            <a:off x="16139622" y="9140145"/>
            <a:ext cx="4746348" cy="4237194"/>
          </a:xfrm>
          <a:custGeom>
            <a:avLst/>
            <a:gdLst/>
            <a:ahLst/>
            <a:cxnLst/>
            <a:rect l="l" t="t" r="r" b="b"/>
            <a:pathLst>
              <a:path w="4746348" h="4237194">
                <a:moveTo>
                  <a:pt x="0" y="0"/>
                </a:moveTo>
                <a:lnTo>
                  <a:pt x="4746348" y="0"/>
                </a:lnTo>
                <a:lnTo>
                  <a:pt x="4746348" y="4237194"/>
                </a:lnTo>
                <a:lnTo>
                  <a:pt x="0" y="42371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19270" y="5957365"/>
            <a:ext cx="3554158" cy="4114800"/>
          </a:xfrm>
          <a:custGeom>
            <a:avLst/>
            <a:gdLst/>
            <a:ahLst/>
            <a:cxnLst/>
            <a:rect l="l" t="t" r="r" b="b"/>
            <a:pathLst>
              <a:path w="3554158" h="4114800">
                <a:moveTo>
                  <a:pt x="0" y="0"/>
                </a:moveTo>
                <a:lnTo>
                  <a:pt x="3554159" y="0"/>
                </a:lnTo>
                <a:lnTo>
                  <a:pt x="355415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065696" y="5826853"/>
            <a:ext cx="2839212" cy="4114800"/>
          </a:xfrm>
          <a:custGeom>
            <a:avLst/>
            <a:gdLst/>
            <a:ahLst/>
            <a:cxnLst/>
            <a:rect l="l" t="t" r="r" b="b"/>
            <a:pathLst>
              <a:path w="2839212" h="4114800">
                <a:moveTo>
                  <a:pt x="0" y="0"/>
                </a:moveTo>
                <a:lnTo>
                  <a:pt x="2839212" y="0"/>
                </a:lnTo>
                <a:lnTo>
                  <a:pt x="283921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3286957" y="693335"/>
            <a:ext cx="12868882" cy="1846659"/>
          </a:xfrm>
          <a:prstGeom prst="rect">
            <a:avLst/>
          </a:prstGeom>
        </p:spPr>
        <p:txBody>
          <a:bodyPr lIns="0" tIns="0" rIns="0" bIns="0" rtlCol="0" anchor="t">
            <a:spAutoFit/>
          </a:bodyPr>
          <a:lstStyle/>
          <a:p>
            <a:pPr algn="ctr">
              <a:lnSpc>
                <a:spcPts val="7200"/>
              </a:lnSpc>
            </a:pPr>
            <a:r>
              <a:rPr lang="en-US" sz="6000" dirty="0">
                <a:solidFill>
                  <a:schemeClr val="accent2"/>
                </a:solidFill>
                <a:latin typeface="Agrandir Ultra-Bold"/>
              </a:rPr>
              <a:t>Characteristics of a Successful Resume</a:t>
            </a: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DDBE4"/>
        </a:solidFill>
        <a:effectLst/>
      </p:bgPr>
    </p:bg>
    <p:spTree>
      <p:nvGrpSpPr>
        <p:cNvPr id="1" name=""/>
        <p:cNvGrpSpPr/>
        <p:nvPr/>
      </p:nvGrpSpPr>
      <p:grpSpPr>
        <a:xfrm>
          <a:off x="0" y="0"/>
          <a:ext cx="0" cy="0"/>
          <a:chOff x="0" y="0"/>
          <a:chExt cx="0" cy="0"/>
        </a:xfrm>
      </p:grpSpPr>
      <p:sp>
        <p:nvSpPr>
          <p:cNvPr id="2" name="Freeform 2"/>
          <p:cNvSpPr/>
          <p:nvPr/>
        </p:nvSpPr>
        <p:spPr>
          <a:xfrm>
            <a:off x="715199" y="1850856"/>
            <a:ext cx="8428801" cy="9075425"/>
          </a:xfrm>
          <a:custGeom>
            <a:avLst/>
            <a:gdLst/>
            <a:ahLst/>
            <a:cxnLst/>
            <a:rect l="l" t="t" r="r" b="b"/>
            <a:pathLst>
              <a:path w="8428801" h="9075425">
                <a:moveTo>
                  <a:pt x="0" y="0"/>
                </a:moveTo>
                <a:lnTo>
                  <a:pt x="8428801" y="0"/>
                </a:lnTo>
                <a:lnTo>
                  <a:pt x="8428801" y="9075425"/>
                </a:lnTo>
                <a:lnTo>
                  <a:pt x="0" y="9075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330647" y="390525"/>
            <a:ext cx="5356254" cy="923330"/>
          </a:xfrm>
          <a:prstGeom prst="rect">
            <a:avLst/>
          </a:prstGeom>
        </p:spPr>
        <p:txBody>
          <a:bodyPr lIns="0" tIns="0" rIns="0" bIns="0" rtlCol="0" anchor="t">
            <a:spAutoFit/>
          </a:bodyPr>
          <a:lstStyle/>
          <a:p>
            <a:pPr algn="ctr">
              <a:lnSpc>
                <a:spcPts val="7200"/>
              </a:lnSpc>
            </a:pPr>
            <a:r>
              <a:rPr lang="en-US" sz="6000" dirty="0">
                <a:solidFill>
                  <a:schemeClr val="accent2"/>
                </a:solidFill>
                <a:latin typeface="Agrandir Ultra-Bold"/>
              </a:rPr>
              <a:t>Purpose</a:t>
            </a:r>
          </a:p>
        </p:txBody>
      </p:sp>
      <p:grpSp>
        <p:nvGrpSpPr>
          <p:cNvPr id="4" name="Group 4"/>
          <p:cNvGrpSpPr/>
          <p:nvPr/>
        </p:nvGrpSpPr>
        <p:grpSpPr>
          <a:xfrm>
            <a:off x="7926764" y="2517362"/>
            <a:ext cx="9520275" cy="6579814"/>
            <a:chOff x="0" y="0"/>
            <a:chExt cx="4724996" cy="3265619"/>
          </a:xfrm>
        </p:grpSpPr>
        <p:sp>
          <p:nvSpPr>
            <p:cNvPr id="5" name="Freeform 5"/>
            <p:cNvSpPr/>
            <p:nvPr/>
          </p:nvSpPr>
          <p:spPr>
            <a:xfrm>
              <a:off x="0" y="0"/>
              <a:ext cx="4724996" cy="3265619"/>
            </a:xfrm>
            <a:custGeom>
              <a:avLst/>
              <a:gdLst/>
              <a:ahLst/>
              <a:cxnLst/>
              <a:rect l="l" t="t" r="r" b="b"/>
              <a:pathLst>
                <a:path w="4724996" h="3265619">
                  <a:moveTo>
                    <a:pt x="24396" y="0"/>
                  </a:moveTo>
                  <a:lnTo>
                    <a:pt x="4700600" y="0"/>
                  </a:lnTo>
                  <a:cubicBezTo>
                    <a:pt x="4707070" y="0"/>
                    <a:pt x="4713275" y="2570"/>
                    <a:pt x="4717851" y="7145"/>
                  </a:cubicBezTo>
                  <a:cubicBezTo>
                    <a:pt x="4722426" y="11721"/>
                    <a:pt x="4724996" y="17926"/>
                    <a:pt x="4724996" y="24396"/>
                  </a:cubicBezTo>
                  <a:lnTo>
                    <a:pt x="4724996" y="3241223"/>
                  </a:lnTo>
                  <a:cubicBezTo>
                    <a:pt x="4724996" y="3254697"/>
                    <a:pt x="4714073" y="3265619"/>
                    <a:pt x="4700600" y="3265619"/>
                  </a:cubicBezTo>
                  <a:lnTo>
                    <a:pt x="24396" y="3265619"/>
                  </a:lnTo>
                  <a:cubicBezTo>
                    <a:pt x="10923" y="3265619"/>
                    <a:pt x="0" y="3254697"/>
                    <a:pt x="0" y="3241223"/>
                  </a:cubicBezTo>
                  <a:lnTo>
                    <a:pt x="0" y="24396"/>
                  </a:lnTo>
                  <a:cubicBezTo>
                    <a:pt x="0" y="10923"/>
                    <a:pt x="10923" y="0"/>
                    <a:pt x="24396" y="0"/>
                  </a:cubicBezTo>
                  <a:close/>
                </a:path>
              </a:pathLst>
            </a:custGeom>
            <a:solidFill>
              <a:srgbClr val="FFFFFF"/>
            </a:solidFill>
            <a:ln w="85725" cap="rnd">
              <a:solidFill>
                <a:srgbClr val="FFFFFF"/>
              </a:solidFill>
              <a:prstDash val="solid"/>
              <a:round/>
            </a:ln>
          </p:spPr>
        </p:sp>
        <p:sp>
          <p:nvSpPr>
            <p:cNvPr id="6" name="TextBox 6"/>
            <p:cNvSpPr txBox="1"/>
            <p:nvPr/>
          </p:nvSpPr>
          <p:spPr>
            <a:xfrm>
              <a:off x="0" y="-28575"/>
              <a:ext cx="4724996" cy="3294194"/>
            </a:xfrm>
            <a:prstGeom prst="rect">
              <a:avLst/>
            </a:prstGeom>
          </p:spPr>
          <p:txBody>
            <a:bodyPr lIns="227457" tIns="227457" rIns="227457" bIns="227457" rtlCol="0" anchor="ctr"/>
            <a:lstStyle/>
            <a:p>
              <a:pPr algn="l">
                <a:lnSpc>
                  <a:spcPts val="4012"/>
                </a:lnSpc>
              </a:pPr>
              <a:r>
                <a:rPr lang="en-US" sz="3086" spc="-61">
                  <a:solidFill>
                    <a:srgbClr val="000000"/>
                  </a:solidFill>
                  <a:latin typeface="Open Sans"/>
                </a:rPr>
                <a:t>is to attract the attention of the employer and impress </a:t>
              </a:r>
            </a:p>
            <a:p>
              <a:pPr algn="l">
                <a:lnSpc>
                  <a:spcPts val="4012"/>
                </a:lnSpc>
              </a:pPr>
              <a:endParaRPr lang="en-US" sz="3086" spc="-61">
                <a:solidFill>
                  <a:srgbClr val="000000"/>
                </a:solidFill>
                <a:latin typeface="Open Sans"/>
              </a:endParaRPr>
            </a:p>
            <a:p>
              <a:pPr algn="l">
                <a:lnSpc>
                  <a:spcPts val="4012"/>
                </a:lnSpc>
              </a:pPr>
              <a:r>
                <a:rPr lang="en-US" sz="3086" spc="-61">
                  <a:solidFill>
                    <a:srgbClr val="000000"/>
                  </a:solidFill>
                  <a:latin typeface="Open Sans"/>
                </a:rPr>
                <a:t>is to provide a summary of your skills, abilities and accomplishments.</a:t>
              </a:r>
            </a:p>
            <a:p>
              <a:pPr algn="l">
                <a:lnSpc>
                  <a:spcPts val="4012"/>
                </a:lnSpc>
              </a:pPr>
              <a:endParaRPr lang="en-US" sz="3086" spc="-61">
                <a:solidFill>
                  <a:srgbClr val="000000"/>
                </a:solidFill>
                <a:latin typeface="Open Sans"/>
              </a:endParaRPr>
            </a:p>
            <a:p>
              <a:pPr marL="0" lvl="0" indent="0" algn="l">
                <a:lnSpc>
                  <a:spcPts val="4012"/>
                </a:lnSpc>
                <a:spcBef>
                  <a:spcPct val="0"/>
                </a:spcBef>
              </a:pPr>
              <a:r>
                <a:rPr lang="en-US" sz="3086" spc="-61">
                  <a:solidFill>
                    <a:srgbClr val="000000"/>
                  </a:solidFill>
                  <a:latin typeface="Open Sans"/>
                </a:rPr>
                <a:t>is a marketing piece that presents you in the best possible light.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3993</TotalTime>
  <Words>2173</Words>
  <Application>Microsoft Macintosh PowerPoint</Application>
  <PresentationFormat>Custom</PresentationFormat>
  <Paragraphs>239</Paragraphs>
  <Slides>49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Agrandir Ultra-Bold</vt:lpstr>
      <vt:lpstr>Arial</vt:lpstr>
      <vt:lpstr>Open Sans</vt:lpstr>
      <vt:lpstr>Bookman Old Style</vt:lpstr>
      <vt:lpstr>Calibri</vt:lpstr>
      <vt:lpstr>-webkit-standard</vt:lpstr>
      <vt:lpstr>DM Sans</vt:lpstr>
      <vt:lpstr>Comic Sans</vt:lpstr>
      <vt:lpstr>DM Sans Bold</vt:lpstr>
      <vt:lpstr>DM Sans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Conclusions Presentation</dc:title>
  <cp:lastModifiedBy>Jay Tibayan</cp:lastModifiedBy>
  <cp:revision>5</cp:revision>
  <dcterms:created xsi:type="dcterms:W3CDTF">2006-08-16T00:00:00Z</dcterms:created>
  <dcterms:modified xsi:type="dcterms:W3CDTF">2025-05-20T23:38:57Z</dcterms:modified>
  <dc:identifier>DAGGbdenh-o</dc:identifier>
</cp:coreProperties>
</file>